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 id="2147483704" r:id="rId5"/>
    <p:sldMasterId id="2147483716" r:id="rId6"/>
  </p:sldMasterIdLst>
  <p:sldIdLst>
    <p:sldId id="423" r:id="rId7"/>
    <p:sldId id="418" r:id="rId8"/>
    <p:sldId id="257" r:id="rId9"/>
    <p:sldId id="419" r:id="rId10"/>
    <p:sldId id="420" r:id="rId11"/>
    <p:sldId id="303" r:id="rId12"/>
    <p:sldId id="259" r:id="rId13"/>
    <p:sldId id="267" r:id="rId14"/>
    <p:sldId id="258" r:id="rId15"/>
    <p:sldId id="268" r:id="rId16"/>
    <p:sldId id="274" r:id="rId17"/>
    <p:sldId id="256" r:id="rId18"/>
    <p:sldId id="378" r:id="rId19"/>
    <p:sldId id="379" r:id="rId20"/>
    <p:sldId id="406" r:id="rId21"/>
    <p:sldId id="42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B84AF9-10FB-488D-8DD0-5DB99AC3EF62}" v="1" dt="2021-10-19T19:13:14.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Klemm" userId="861b2532-b767-44c3-9a7a-9c0f90ea07a6" providerId="ADAL" clId="{61B84AF9-10FB-488D-8DD0-5DB99AC3EF62}"/>
    <pc:docChg chg="delSld">
      <pc:chgData name="Matthew Klemm" userId="861b2532-b767-44c3-9a7a-9c0f90ea07a6" providerId="ADAL" clId="{61B84AF9-10FB-488D-8DD0-5DB99AC3EF62}" dt="2021-10-19T19:11:38.707" v="0" actId="2696"/>
      <pc:docMkLst>
        <pc:docMk/>
      </pc:docMkLst>
      <pc:sldChg chg="del">
        <pc:chgData name="Matthew Klemm" userId="861b2532-b767-44c3-9a7a-9c0f90ea07a6" providerId="ADAL" clId="{61B84AF9-10FB-488D-8DD0-5DB99AC3EF62}" dt="2021-10-19T19:11:38.707" v="0" actId="2696"/>
        <pc:sldMkLst>
          <pc:docMk/>
          <pc:sldMk cId="2736447900" sldId="42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10C7-4B84-469D-92B1-B32381B32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2F76E5-3A9E-4372-BECF-5570F4CED8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FBBD32-987B-48DC-AB34-5063A54B45E5}"/>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5" name="Footer Placeholder 4">
            <a:extLst>
              <a:ext uri="{FF2B5EF4-FFF2-40B4-BE49-F238E27FC236}">
                <a16:creationId xmlns:a16="http://schemas.microsoft.com/office/drawing/2014/main" id="{4853D693-C433-4D45-8E53-0F14A9A06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C192E-61E1-4E9E-8DDF-23D93EA2FA90}"/>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131516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4681-DC54-4354-AB15-EDCBD4651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1102CE-B147-4240-A0F4-53652E7C6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9CDE0-BD49-4BDC-87F0-48293A0C5A15}"/>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5" name="Footer Placeholder 4">
            <a:extLst>
              <a:ext uri="{FF2B5EF4-FFF2-40B4-BE49-F238E27FC236}">
                <a16:creationId xmlns:a16="http://schemas.microsoft.com/office/drawing/2014/main" id="{BA77C727-472C-4C64-83FC-78E46B361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FB4C3-666E-4C7F-94C3-6EB784BC89DD}"/>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41127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FA7B24-ECF3-4F41-8225-FA23FC589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C1F127-87CA-4C8A-B4E4-9A58F73F6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E40CB-844C-4CDB-9D64-9717602AEDEA}"/>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5" name="Footer Placeholder 4">
            <a:extLst>
              <a:ext uri="{FF2B5EF4-FFF2-40B4-BE49-F238E27FC236}">
                <a16:creationId xmlns:a16="http://schemas.microsoft.com/office/drawing/2014/main" id="{A61D039C-0B9F-4F48-9FF6-69F2AE81B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832632-5A0F-4D34-A356-55E9254FA879}"/>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745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2E53B-057F-8848-A422-74AF2CF9B5A4}"/>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353384C-AC8B-7F4A-A751-66B2B63F492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63F400F-AD0D-6944-BBCE-32787B6F4996}"/>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5" name="Footer Placeholder 4">
            <a:extLst>
              <a:ext uri="{FF2B5EF4-FFF2-40B4-BE49-F238E27FC236}">
                <a16:creationId xmlns:a16="http://schemas.microsoft.com/office/drawing/2014/main" id="{EBD62D37-4F5B-CB40-AF9B-5EA2433B3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0DF48-FA9F-424F-B3D3-399F793BD7B1}"/>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381097654"/>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133A-FA54-9E45-B732-C85EA7C2B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EC312-C90C-D746-B0E0-5D7757D329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2A75F-544B-A346-ABFE-493921678216}"/>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5" name="Footer Placeholder 4">
            <a:extLst>
              <a:ext uri="{FF2B5EF4-FFF2-40B4-BE49-F238E27FC236}">
                <a16:creationId xmlns:a16="http://schemas.microsoft.com/office/drawing/2014/main" id="{1E917D6E-7FF1-E848-85EE-118A861C9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56C45-72DD-0D46-9E7F-863C1256B76F}"/>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10433678"/>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296E2-2699-5349-BD78-F068FC73941E}"/>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89CB2A5-CE7A-7446-AE8B-0926A56C615D}"/>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FD7C2-68C9-A34E-B0AF-44E3373233FD}"/>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5" name="Footer Placeholder 4">
            <a:extLst>
              <a:ext uri="{FF2B5EF4-FFF2-40B4-BE49-F238E27FC236}">
                <a16:creationId xmlns:a16="http://schemas.microsoft.com/office/drawing/2014/main" id="{9E752895-EDAB-624D-ADAE-21D1C7F34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E84E0-64EC-EC4D-AFA6-D8CF6797D6B8}"/>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498792125"/>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B12EE-7FAA-EE4E-9478-5AE093948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1A5246-53AC-3F4F-8189-366A4AD84F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B833DB-986A-7744-9D2E-186A0715E4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CADD56-3364-D046-B34E-738A1A0452A5}"/>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6" name="Footer Placeholder 5">
            <a:extLst>
              <a:ext uri="{FF2B5EF4-FFF2-40B4-BE49-F238E27FC236}">
                <a16:creationId xmlns:a16="http://schemas.microsoft.com/office/drawing/2014/main" id="{438DF511-1D4D-3544-9A22-6360735F5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D59F9-5FEC-B24A-A206-F576A39FA1F9}"/>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3242493117"/>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EB82-5048-BD4D-B7A0-81BE7093743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47E105-A383-FF4E-80EB-CADA3C835DB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2B0648A-36A7-6549-92DD-B62CBDCC7FE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EFD08B-B5CB-D945-AACF-863C55304F9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8858382-10AA-1B48-AD3F-32899083D7C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A05A7D-5A9A-A543-A7EE-15F7318141A8}"/>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8" name="Footer Placeholder 7">
            <a:extLst>
              <a:ext uri="{FF2B5EF4-FFF2-40B4-BE49-F238E27FC236}">
                <a16:creationId xmlns:a16="http://schemas.microsoft.com/office/drawing/2014/main" id="{91593FE4-A0A4-FB4C-862D-68115AD366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049F77-3437-B445-A5A3-11369F08D612}"/>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3528663646"/>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6397-D3C8-A14E-B645-9059511038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21F65D-2EC7-794B-9226-479CBCDDABE7}"/>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4" name="Footer Placeholder 3">
            <a:extLst>
              <a:ext uri="{FF2B5EF4-FFF2-40B4-BE49-F238E27FC236}">
                <a16:creationId xmlns:a16="http://schemas.microsoft.com/office/drawing/2014/main" id="{A79A1B24-2D50-8C49-BAD7-850A0E79F0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377E08-53F9-DE49-9504-BE7B80057332}"/>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2596258989"/>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28CDD-8E52-8143-BB43-B716744541D7}"/>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3" name="Footer Placeholder 2">
            <a:extLst>
              <a:ext uri="{FF2B5EF4-FFF2-40B4-BE49-F238E27FC236}">
                <a16:creationId xmlns:a16="http://schemas.microsoft.com/office/drawing/2014/main" id="{58246FC6-21EF-6E4B-B19A-61C7207BFF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95B43-8759-6E48-994F-B7AF0327F5A0}"/>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1947749944"/>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0F8F-3958-9846-ADBB-9BC4DC220FA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2D0A316-A4E8-2642-B1B6-C975132946E9}"/>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1444A-50A2-D04F-A6AE-ED1BC12AD41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8F514CE-6354-624E-954E-0CE9F7D4365E}"/>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6" name="Footer Placeholder 5">
            <a:extLst>
              <a:ext uri="{FF2B5EF4-FFF2-40B4-BE49-F238E27FC236}">
                <a16:creationId xmlns:a16="http://schemas.microsoft.com/office/drawing/2014/main" id="{AEBC6A02-F507-CB47-81AB-F2754A64E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0FFA-50A4-5B48-9C61-4C48A2637D9C}"/>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2809847660"/>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F7D18-0958-4E3F-AE87-276E3841F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211255-AB54-44CC-8657-CE42CABFD5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0D9F91-531F-40D7-AC45-50EF2C55895B}"/>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5" name="Footer Placeholder 4">
            <a:extLst>
              <a:ext uri="{FF2B5EF4-FFF2-40B4-BE49-F238E27FC236}">
                <a16:creationId xmlns:a16="http://schemas.microsoft.com/office/drawing/2014/main" id="{40A8D7A3-BE66-43D0-A372-75340FEBA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78C01-D642-4E8F-980C-98548C2AB372}"/>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1279166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C3802-C930-8F48-9226-D4EBD1F7CF0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47E71A-2DD2-1D4D-8B01-5A379BDA23A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175EA9-F04D-2C45-845B-94DFFCDFE4D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C91C64E-AF30-4846-BE3D-D5FA0CC72593}"/>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6" name="Footer Placeholder 5">
            <a:extLst>
              <a:ext uri="{FF2B5EF4-FFF2-40B4-BE49-F238E27FC236}">
                <a16:creationId xmlns:a16="http://schemas.microsoft.com/office/drawing/2014/main" id="{163AD616-BE6E-D24F-BBFF-4FFB58F9A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49137-59DE-E146-9E05-B2943E479EFA}"/>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3108420184"/>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3F37-A2F1-2D40-B21C-E985979E62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441736-797F-3C4A-9759-6907322256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9F423-2161-C24D-B413-5999CF9A5CD5}"/>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5" name="Footer Placeholder 4">
            <a:extLst>
              <a:ext uri="{FF2B5EF4-FFF2-40B4-BE49-F238E27FC236}">
                <a16:creationId xmlns:a16="http://schemas.microsoft.com/office/drawing/2014/main" id="{4897419E-F2ED-6341-BEE0-90B4E401C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D5918-387B-A642-AB78-F8E08FD1C0CD}"/>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683920047"/>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C8BA65-2C51-8744-BB71-0EFCEB479FC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9776B-8EDC-034C-9DCA-94207201E11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23679-939A-8C48-8A03-599D84D0F114}"/>
              </a:ext>
            </a:extLst>
          </p:cNvPr>
          <p:cNvSpPr>
            <a:spLocks noGrp="1"/>
          </p:cNvSpPr>
          <p:nvPr>
            <p:ph type="dt" sz="half" idx="10"/>
          </p:nvPr>
        </p:nvSpPr>
        <p:spPr/>
        <p:txBody>
          <a:bodyPr/>
          <a:lstStyle/>
          <a:p>
            <a:fld id="{A4A6734C-E115-4BC5-9FB0-F9BF6FABFDA0}" type="datetimeFigureOut">
              <a:rPr lang="en-US" smtClean="0"/>
              <a:t>10/19/2021</a:t>
            </a:fld>
            <a:endParaRPr lang="en-US"/>
          </a:p>
        </p:txBody>
      </p:sp>
      <p:sp>
        <p:nvSpPr>
          <p:cNvPr id="5" name="Footer Placeholder 4">
            <a:extLst>
              <a:ext uri="{FF2B5EF4-FFF2-40B4-BE49-F238E27FC236}">
                <a16:creationId xmlns:a16="http://schemas.microsoft.com/office/drawing/2014/main" id="{D9DD2E9C-BF90-8442-85A8-86F222946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6F867-6F16-F541-9E2E-E5C1EC3805BE}"/>
              </a:ext>
            </a:extLst>
          </p:cNvPr>
          <p:cNvSpPr>
            <a:spLocks noGrp="1"/>
          </p:cNvSpPr>
          <p:nvPr>
            <p:ph type="sldNum" sz="quarter" idx="12"/>
          </p:nvPr>
        </p:nvSpPr>
        <p:spPr/>
        <p:txBody>
          <a:bodyPr/>
          <a:lstStyle/>
          <a:p>
            <a:fld id="{D739C4FB-7D33-419B-8833-D1372BFD11C8}" type="slidenum">
              <a:rPr lang="en-US" smtClean="0"/>
              <a:t>‹#›</a:t>
            </a:fld>
            <a:endParaRPr lang="en-US"/>
          </a:p>
        </p:txBody>
      </p:sp>
    </p:spTree>
    <p:extLst>
      <p:ext uri="{BB962C8B-B14F-4D97-AF65-F5344CB8AC3E}">
        <p14:creationId xmlns:p14="http://schemas.microsoft.com/office/powerpoint/2010/main" val="1063711367"/>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3 Pictures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644640" y="4800600"/>
            <a:ext cx="432816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5887423" y="369110"/>
            <a:ext cx="5059604"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706833" y="631160"/>
            <a:ext cx="5116745"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944754" y="3070625"/>
            <a:ext cx="522499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6290083" y="3396154"/>
            <a:ext cx="463296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extLst>
      <p:ext uri="{BB962C8B-B14F-4D97-AF65-F5344CB8AC3E}">
        <p14:creationId xmlns:p14="http://schemas.microsoft.com/office/powerpoint/2010/main" val="626563127"/>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Slide with 3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1"/>
            <a:ext cx="10668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62000" y="4800600"/>
            <a:ext cx="10668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A4A6734C-E115-4BC5-9FB0-F9BF6FABFDA0}"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
        <p:nvSpPr>
          <p:cNvPr id="12" name="Picture Placeholder 2"/>
          <p:cNvSpPr>
            <a:spLocks noGrp="1"/>
          </p:cNvSpPr>
          <p:nvPr>
            <p:ph type="pic" idx="14"/>
          </p:nvPr>
        </p:nvSpPr>
        <p:spPr>
          <a:xfrm rot="21254634">
            <a:off x="3008195" y="735839"/>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7095664" y="780292"/>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7"/>
          </p:nvPr>
        </p:nvSpPr>
        <p:spPr>
          <a:xfrm rot="100778">
            <a:off x="5033783" y="1116468"/>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1334704179"/>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2B0B-6028-3545-961C-04D55DC238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059D6-63DC-B349-92DB-938D3217C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704A25-2B59-5946-889F-8DCD813D6727}"/>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5" name="Footer Placeholder 4">
            <a:extLst>
              <a:ext uri="{FF2B5EF4-FFF2-40B4-BE49-F238E27FC236}">
                <a16:creationId xmlns:a16="http://schemas.microsoft.com/office/drawing/2014/main" id="{DBDA0D01-5DA4-7048-919E-15E1C685CD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E30AC0-9116-E240-B995-857146BF0533}"/>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1937620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68CA-76DA-D945-9C3F-A248F8A1E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39A069-4E73-7542-8629-BD21115E2A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0CAF7-700D-AE40-8391-0AD363106241}"/>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5" name="Footer Placeholder 4">
            <a:extLst>
              <a:ext uri="{FF2B5EF4-FFF2-40B4-BE49-F238E27FC236}">
                <a16:creationId xmlns:a16="http://schemas.microsoft.com/office/drawing/2014/main" id="{7C86C400-EB8B-1E49-907A-6DA9AE90C4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B8598C-F6AF-834D-890D-AED32A568C39}"/>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709926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D5DA-4443-B94C-AE9F-A92F426B6E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A1AF22-F91C-E647-B0C5-12413F411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8354F4-79BC-4D42-B03B-BC498CC47605}"/>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5" name="Footer Placeholder 4">
            <a:extLst>
              <a:ext uri="{FF2B5EF4-FFF2-40B4-BE49-F238E27FC236}">
                <a16:creationId xmlns:a16="http://schemas.microsoft.com/office/drawing/2014/main" id="{BB285429-6298-1445-B1B2-AAB79163F5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A06F1D-6B20-1846-88F2-C3CC8A53F21B}"/>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4257363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7ECA-D7AD-DD4A-9AC0-AC5D4D393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592D0-0BEE-974D-9CA4-54BD606F50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931E03-85E9-5F48-AE8E-6258CD49512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94230B-CD26-6746-8807-EE25C703C566}"/>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6" name="Footer Placeholder 5">
            <a:extLst>
              <a:ext uri="{FF2B5EF4-FFF2-40B4-BE49-F238E27FC236}">
                <a16:creationId xmlns:a16="http://schemas.microsoft.com/office/drawing/2014/main" id="{7310CF6A-CD86-9445-BA2D-1F540417DC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EB6228-765D-8941-8B76-69AA76097841}"/>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2181288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2CC0-25FA-BF4B-B949-74387B871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A4B4DA-DC37-D94F-B682-6196582FE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046D80-9CE8-8A4E-BE72-0C99BA763D3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379667-1D2A-324E-9763-752504EA3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126497-8E71-E146-991B-95E66F652F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5036FD-D372-F647-AE79-960AC91BE552}"/>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8" name="Footer Placeholder 7">
            <a:extLst>
              <a:ext uri="{FF2B5EF4-FFF2-40B4-BE49-F238E27FC236}">
                <a16:creationId xmlns:a16="http://schemas.microsoft.com/office/drawing/2014/main" id="{0F6F3CAE-ED2C-E144-ACCB-747782A7FE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BDDA095-3928-1447-ABE8-2D67743DAD42}"/>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375316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F176F-38F8-4728-A5B9-5A2970F80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DB2D1-A69D-4D37-8D19-F84FAAA71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B8A652-DCCD-405D-874A-362A3916D4D0}"/>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5" name="Footer Placeholder 4">
            <a:extLst>
              <a:ext uri="{FF2B5EF4-FFF2-40B4-BE49-F238E27FC236}">
                <a16:creationId xmlns:a16="http://schemas.microsoft.com/office/drawing/2014/main" id="{7F9CA75F-EB2E-4D5E-B62F-AB45378F8F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D4A5B-0B7D-4425-8E82-2639F490786C}"/>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3327838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607F-A430-9240-B14F-05CA123E78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93C8A8-87F5-C549-B233-500A02265CF2}"/>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4" name="Footer Placeholder 3">
            <a:extLst>
              <a:ext uri="{FF2B5EF4-FFF2-40B4-BE49-F238E27FC236}">
                <a16:creationId xmlns:a16="http://schemas.microsoft.com/office/drawing/2014/main" id="{C1833792-FF7B-9C43-9B5E-05CB00C075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A56F9F-84EA-154C-AFE4-E069428FB35D}"/>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16587187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DF1E3-81B1-D741-9CD7-C65E83AF537B}"/>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3" name="Footer Placeholder 2">
            <a:extLst>
              <a:ext uri="{FF2B5EF4-FFF2-40B4-BE49-F238E27FC236}">
                <a16:creationId xmlns:a16="http://schemas.microsoft.com/office/drawing/2014/main" id="{487CC2C3-C89F-2741-8298-93629714CF3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D75EE2-8F0F-CC4D-B2F5-F16E76E328BA}"/>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3124659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D21B-B31D-924F-BB36-0B9FC92127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E150E-055E-6E4A-B02A-40D2AB5E3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E9C68-93CA-B14C-99B2-FE6292B96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2362C6-5EAF-4C45-AF69-A6C1E49CBD30}"/>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6" name="Footer Placeholder 5">
            <a:extLst>
              <a:ext uri="{FF2B5EF4-FFF2-40B4-BE49-F238E27FC236}">
                <a16:creationId xmlns:a16="http://schemas.microsoft.com/office/drawing/2014/main" id="{5E97037B-DF18-1747-80CF-576EFB4D39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576913C-327A-7147-BB9F-71F897D2CF7F}"/>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1720827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C9146-AAA1-C545-8C07-31339F20A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5C0CB4-B984-154E-A7B9-E39BDB6C89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4E42395-F7C0-384F-8C4A-99A355D52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BB1B26-7ED5-BA4F-A687-0B1251E5C945}"/>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6" name="Footer Placeholder 5">
            <a:extLst>
              <a:ext uri="{FF2B5EF4-FFF2-40B4-BE49-F238E27FC236}">
                <a16:creationId xmlns:a16="http://schemas.microsoft.com/office/drawing/2014/main" id="{638AA2AE-BA3B-764A-A102-B630879211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B32D13-207A-AB4C-BB73-26BA9E5EC6F1}"/>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879733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C176-F842-D040-8AE1-3280C2E0F0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3A503C-1BA0-4342-9DFA-6C820A3A95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5EF10-571C-274C-B2C6-76EF243CEFC0}"/>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5" name="Footer Placeholder 4">
            <a:extLst>
              <a:ext uri="{FF2B5EF4-FFF2-40B4-BE49-F238E27FC236}">
                <a16:creationId xmlns:a16="http://schemas.microsoft.com/office/drawing/2014/main" id="{BEF13DCA-A3C0-034E-863F-6CE459DA55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399054-86B6-304A-BB52-C66725E8F8FB}"/>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2991941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4A9D3-9830-2B49-B0D4-DD55B95A01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7E24C0-5F35-E740-8AE5-5D1C673A1E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DCD55-BC5F-C447-BA39-30732416AC96}"/>
              </a:ext>
            </a:extLst>
          </p:cNvPr>
          <p:cNvSpPr>
            <a:spLocks noGrp="1"/>
          </p:cNvSpPr>
          <p:nvPr>
            <p:ph type="dt" sz="half" idx="10"/>
          </p:nvPr>
        </p:nvSpPr>
        <p:spPr/>
        <p:txBody>
          <a:bodyPr/>
          <a:lstStyle/>
          <a:p>
            <a:fld id="{1E99CC59-3D1B-E541-9065-F1A2E500AE95}" type="datetimeFigureOut">
              <a:rPr lang="en-US" smtClean="0"/>
              <a:t>10/19/2021</a:t>
            </a:fld>
            <a:endParaRPr lang="en-US" dirty="0"/>
          </a:p>
        </p:txBody>
      </p:sp>
      <p:sp>
        <p:nvSpPr>
          <p:cNvPr id="5" name="Footer Placeholder 4">
            <a:extLst>
              <a:ext uri="{FF2B5EF4-FFF2-40B4-BE49-F238E27FC236}">
                <a16:creationId xmlns:a16="http://schemas.microsoft.com/office/drawing/2014/main" id="{5750819E-4A4B-734D-BD19-9FFBCE4451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864409-5359-1446-8081-D56A11EDB5D1}"/>
              </a:ext>
            </a:extLst>
          </p:cNvPr>
          <p:cNvSpPr>
            <a:spLocks noGrp="1"/>
          </p:cNvSpPr>
          <p:nvPr>
            <p:ph type="sldNum" sz="quarter" idx="12"/>
          </p:nvPr>
        </p:nvSpPr>
        <p:spPr/>
        <p:txBody>
          <a:bodyPr/>
          <a:lstStyle/>
          <a:p>
            <a:fld id="{4A6C5CB0-0364-3749-9B3E-DF7B7D8B0688}" type="slidenum">
              <a:rPr lang="en-US" smtClean="0"/>
              <a:t>‹#›</a:t>
            </a:fld>
            <a:endParaRPr lang="en-US" dirty="0"/>
          </a:p>
        </p:txBody>
      </p:sp>
    </p:spTree>
    <p:extLst>
      <p:ext uri="{BB962C8B-B14F-4D97-AF65-F5344CB8AC3E}">
        <p14:creationId xmlns:p14="http://schemas.microsoft.com/office/powerpoint/2010/main" val="607222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E69DE-F241-4CA2-B6CA-65CD8E5E899F}"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3751228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E69DE-F241-4CA2-B6CA-65CD8E5E899F}"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3110438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E69DE-F241-4CA2-B6CA-65CD8E5E899F}"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2789097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FE69DE-F241-4CA2-B6CA-65CD8E5E899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120226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E1C4-9933-47D1-8A9E-233A51CEF2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B4C3B-2BFD-493D-9635-6F0A611CD0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F9EF98-7A67-4350-AEB8-40D7DD267E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3DFC28-BCB5-4A78-8471-7C650605169D}"/>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6" name="Footer Placeholder 5">
            <a:extLst>
              <a:ext uri="{FF2B5EF4-FFF2-40B4-BE49-F238E27FC236}">
                <a16:creationId xmlns:a16="http://schemas.microsoft.com/office/drawing/2014/main" id="{E2F59071-95FC-4762-89E3-9EE6921CA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74AA1-E02E-4035-BBEF-1FD71FA7D866}"/>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1051185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FE69DE-F241-4CA2-B6CA-65CD8E5E899F}"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2381819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E69DE-F241-4CA2-B6CA-65CD8E5E899F}"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504364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DFE69DE-F241-4CA2-B6CA-65CD8E5E899F}"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169062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E69DE-F241-4CA2-B6CA-65CD8E5E899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3991988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E69DE-F241-4CA2-B6CA-65CD8E5E899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676955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E69DE-F241-4CA2-B6CA-65CD8E5E899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3844526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E69DE-F241-4CA2-B6CA-65CD8E5E899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378590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E69DE-F241-4CA2-B6CA-65CD8E5E899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0F603-2824-4FD3-A566-4D44E45B41D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393309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FE69DE-F241-4CA2-B6CA-65CD8E5E899F}"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4194357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DFE69DE-F241-4CA2-B6CA-65CD8E5E899F}"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1696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FC7B-E6C8-4100-8B02-B7BEFAB598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BB080C-5D0B-4F20-97F1-4CC6578E2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7FC3B-1450-4682-80C4-917ADA9399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66119-9EE5-4F0F-B85B-073EE25544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929C9C-BF38-4B14-984C-13F41655D1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376BD9-9804-408D-8917-7AC73AB6B026}"/>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8" name="Footer Placeholder 7">
            <a:extLst>
              <a:ext uri="{FF2B5EF4-FFF2-40B4-BE49-F238E27FC236}">
                <a16:creationId xmlns:a16="http://schemas.microsoft.com/office/drawing/2014/main" id="{6CD52323-B86C-4D8A-BB5D-F7A9656D49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7019C5-E222-4E85-829D-2BA2ECA06D97}"/>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47565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DFE69DE-F241-4CA2-B6CA-65CD8E5E899F}"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925415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E69DE-F241-4CA2-B6CA-65CD8E5E899F}"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27207626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FE69DE-F241-4CA2-B6CA-65CD8E5E899F}"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0F603-2824-4FD3-A566-4D44E45B41DF}" type="slidenum">
              <a:rPr lang="en-US" smtClean="0"/>
              <a:t>‹#›</a:t>
            </a:fld>
            <a:endParaRPr lang="en-US"/>
          </a:p>
        </p:txBody>
      </p:sp>
    </p:spTree>
    <p:extLst>
      <p:ext uri="{BB962C8B-B14F-4D97-AF65-F5344CB8AC3E}">
        <p14:creationId xmlns:p14="http://schemas.microsoft.com/office/powerpoint/2010/main" val="30372628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707644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4053813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451070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919283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024206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806139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933785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A67B-2066-4FEB-920C-520C66FE96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441252-9140-4E66-9138-C4BD6FD6DCF1}"/>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4" name="Footer Placeholder 3">
            <a:extLst>
              <a:ext uri="{FF2B5EF4-FFF2-40B4-BE49-F238E27FC236}">
                <a16:creationId xmlns:a16="http://schemas.microsoft.com/office/drawing/2014/main" id="{3E247690-071C-4662-98FA-D75030777E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F50E1-59B5-4AC1-AC25-5A6DF3C4375A}"/>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3715421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819484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dirty="0"/>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7205923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3396417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10/19/2021</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33107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860BD8-1364-4053-9DD9-DE38D74C118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1197864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860BD8-1364-4053-9DD9-DE38D74C118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1560381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860BD8-1364-4053-9DD9-DE38D74C118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3012722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860BD8-1364-4053-9DD9-DE38D74C118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2463861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860BD8-1364-4053-9DD9-DE38D74C118B}"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13465824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860BD8-1364-4053-9DD9-DE38D74C118B}"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2441730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C2379-FB41-4913-9303-6683B023E5D6}"/>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3" name="Footer Placeholder 2">
            <a:extLst>
              <a:ext uri="{FF2B5EF4-FFF2-40B4-BE49-F238E27FC236}">
                <a16:creationId xmlns:a16="http://schemas.microsoft.com/office/drawing/2014/main" id="{4268F0FB-87C5-46BA-9CFD-53ECA6AF18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4555AD-F3D4-4B0D-9F7D-AC432CBBD0F0}"/>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35174799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60BD8-1364-4053-9DD9-DE38D74C118B}"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2825037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860BD8-1364-4053-9DD9-DE38D74C118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2938062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860BD8-1364-4053-9DD9-DE38D74C118B}"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6909008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860BD8-1364-4053-9DD9-DE38D74C118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35704238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860BD8-1364-4053-9DD9-DE38D74C118B}"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77352-6712-4B17-A5CF-B758D88F53EB}" type="slidenum">
              <a:rPr lang="en-US" smtClean="0"/>
              <a:t>‹#›</a:t>
            </a:fld>
            <a:endParaRPr lang="en-US"/>
          </a:p>
        </p:txBody>
      </p:sp>
    </p:spTree>
    <p:extLst>
      <p:ext uri="{BB962C8B-B14F-4D97-AF65-F5344CB8AC3E}">
        <p14:creationId xmlns:p14="http://schemas.microsoft.com/office/powerpoint/2010/main" val="212308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7D62-1DE0-4929-9F3A-591747A8B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3BE43E-154D-4958-950D-B0844C221A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40EDE-A25D-4275-86AD-F891330CB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357CC9-8037-40A9-ADF2-98A376CECF60}"/>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6" name="Footer Placeholder 5">
            <a:extLst>
              <a:ext uri="{FF2B5EF4-FFF2-40B4-BE49-F238E27FC236}">
                <a16:creationId xmlns:a16="http://schemas.microsoft.com/office/drawing/2014/main" id="{4915B099-212B-4E74-ABF6-751243B3E1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48B13-D2F7-488B-ABA9-B9ED094F3603}"/>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287855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7CA-42DB-4FCB-8852-8DDC4F18B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A42DF8-0140-4AF6-95AD-D229457ED5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956B4-56C7-4E2F-9E5E-B196BB769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B7EFC-4A06-481F-A4D0-42579B366CBB}"/>
              </a:ext>
            </a:extLst>
          </p:cNvPr>
          <p:cNvSpPr>
            <a:spLocks noGrp="1"/>
          </p:cNvSpPr>
          <p:nvPr>
            <p:ph type="dt" sz="half" idx="10"/>
          </p:nvPr>
        </p:nvSpPr>
        <p:spPr/>
        <p:txBody>
          <a:bodyPr/>
          <a:lstStyle/>
          <a:p>
            <a:fld id="{83A71CAF-ACF2-411E-8A24-77F500F831E6}" type="datetimeFigureOut">
              <a:rPr lang="en-US" smtClean="0"/>
              <a:t>10/19/2021</a:t>
            </a:fld>
            <a:endParaRPr lang="en-US"/>
          </a:p>
        </p:txBody>
      </p:sp>
      <p:sp>
        <p:nvSpPr>
          <p:cNvPr id="6" name="Footer Placeholder 5">
            <a:extLst>
              <a:ext uri="{FF2B5EF4-FFF2-40B4-BE49-F238E27FC236}">
                <a16:creationId xmlns:a16="http://schemas.microsoft.com/office/drawing/2014/main" id="{CB3BE2C2-D505-4FB2-8F42-704589ACF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5352B-FC44-4976-93E7-FCF95BB26532}"/>
              </a:ext>
            </a:extLst>
          </p:cNvPr>
          <p:cNvSpPr>
            <a:spLocks noGrp="1"/>
          </p:cNvSpPr>
          <p:nvPr>
            <p:ph type="sldNum" sz="quarter" idx="12"/>
          </p:nvPr>
        </p:nvSpPr>
        <p:spPr/>
        <p:txBody>
          <a:bodyPr/>
          <a:lstStyle/>
          <a:p>
            <a:fld id="{B51528F1-E13B-4DF6-B0A3-5696CEB5AB2D}" type="slidenum">
              <a:rPr lang="en-US" smtClean="0"/>
              <a:t>‹#›</a:t>
            </a:fld>
            <a:endParaRPr lang="en-US"/>
          </a:p>
        </p:txBody>
      </p:sp>
    </p:spTree>
    <p:extLst>
      <p:ext uri="{BB962C8B-B14F-4D97-AF65-F5344CB8AC3E}">
        <p14:creationId xmlns:p14="http://schemas.microsoft.com/office/powerpoint/2010/main" val="101313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1.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4.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A1F7AA-AD10-47EF-B474-B0090C374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D25A5D-314A-484A-AF04-C68D1C829B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9A5BC-01E0-4CFE-A8D3-35D0469F1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71CAF-ACF2-411E-8A24-77F500F831E6}" type="datetimeFigureOut">
              <a:rPr lang="en-US" smtClean="0"/>
              <a:t>10/19/2021</a:t>
            </a:fld>
            <a:endParaRPr lang="en-US"/>
          </a:p>
        </p:txBody>
      </p:sp>
      <p:sp>
        <p:nvSpPr>
          <p:cNvPr id="5" name="Footer Placeholder 4">
            <a:extLst>
              <a:ext uri="{FF2B5EF4-FFF2-40B4-BE49-F238E27FC236}">
                <a16:creationId xmlns:a16="http://schemas.microsoft.com/office/drawing/2014/main" id="{6B41D4D1-5A9A-4457-A078-5DD97A433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8227E4-1FEC-4013-9192-CDDD2E2F4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528F1-E13B-4DF6-B0A3-5696CEB5AB2D}" type="slidenum">
              <a:rPr lang="en-US" smtClean="0"/>
              <a:t>‹#›</a:t>
            </a:fld>
            <a:endParaRPr lang="en-US"/>
          </a:p>
        </p:txBody>
      </p:sp>
    </p:spTree>
    <p:extLst>
      <p:ext uri="{BB962C8B-B14F-4D97-AF65-F5344CB8AC3E}">
        <p14:creationId xmlns:p14="http://schemas.microsoft.com/office/powerpoint/2010/main" val="12923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E3DD3-4B01-5244-8D8C-B09B83C2198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E3EF89-2605-0B42-AC52-1A7CDE8A6F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C8A0A-A163-1748-9A88-313140373EF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b="0" i="0">
                <a:solidFill>
                  <a:schemeClr val="tx1">
                    <a:tint val="75000"/>
                  </a:schemeClr>
                </a:solidFill>
                <a:latin typeface="Georgia" panose="02040502050405020303" pitchFamily="18" charset="0"/>
              </a:defRPr>
            </a:lvl1pPr>
          </a:lstStyle>
          <a:p>
            <a:fld id="{A4A6734C-E115-4BC5-9FB0-F9BF6FABFDA0}" type="datetimeFigureOut">
              <a:rPr lang="en-US" smtClean="0"/>
              <a:pPr/>
              <a:t>10/19/2021</a:t>
            </a:fld>
            <a:endParaRPr lang="en-US"/>
          </a:p>
        </p:txBody>
      </p:sp>
      <p:sp>
        <p:nvSpPr>
          <p:cNvPr id="5" name="Footer Placeholder 4">
            <a:extLst>
              <a:ext uri="{FF2B5EF4-FFF2-40B4-BE49-F238E27FC236}">
                <a16:creationId xmlns:a16="http://schemas.microsoft.com/office/drawing/2014/main" id="{90C33000-AEF5-5945-AAEF-F54EFB96CE1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0" i="0">
                <a:solidFill>
                  <a:schemeClr val="tx1">
                    <a:tint val="75000"/>
                  </a:schemeClr>
                </a:solidFill>
                <a:latin typeface="Georgia" panose="02040502050405020303" pitchFamily="18" charset="0"/>
              </a:defRPr>
            </a:lvl1pPr>
          </a:lstStyle>
          <a:p>
            <a:endParaRPr lang="en-US"/>
          </a:p>
        </p:txBody>
      </p:sp>
      <p:sp>
        <p:nvSpPr>
          <p:cNvPr id="6" name="Slide Number Placeholder 5">
            <a:extLst>
              <a:ext uri="{FF2B5EF4-FFF2-40B4-BE49-F238E27FC236}">
                <a16:creationId xmlns:a16="http://schemas.microsoft.com/office/drawing/2014/main" id="{CD0A1FBA-AC98-5E48-AF5D-DBE10FABFFE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b="0" i="0">
                <a:solidFill>
                  <a:schemeClr val="tx1">
                    <a:tint val="75000"/>
                  </a:schemeClr>
                </a:solidFill>
                <a:latin typeface="Georgia" panose="02040502050405020303" pitchFamily="18" charset="0"/>
              </a:defRPr>
            </a:lvl1pPr>
          </a:lstStyle>
          <a:p>
            <a:fld id="{D739C4FB-7D33-419B-8833-D1372BFD11C8}" type="slidenum">
              <a:rPr lang="en-US" smtClean="0"/>
              <a:pPr/>
              <a:t>‹#›</a:t>
            </a:fld>
            <a:endParaRPr lang="en-US"/>
          </a:p>
        </p:txBody>
      </p:sp>
    </p:spTree>
    <p:extLst>
      <p:ext uri="{BB962C8B-B14F-4D97-AF65-F5344CB8AC3E}">
        <p14:creationId xmlns:p14="http://schemas.microsoft.com/office/powerpoint/2010/main" val="2254322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xStyles>
    <p:titleStyle>
      <a:lvl1pPr algn="l" defTabSz="685800" rtl="0" eaLnBrk="1" latinLnBrk="0" hangingPunct="1">
        <a:lnSpc>
          <a:spcPct val="90000"/>
        </a:lnSpc>
        <a:spcBef>
          <a:spcPct val="0"/>
        </a:spcBef>
        <a:buNone/>
        <a:defRPr sz="3300" b="0" i="0" kern="1200">
          <a:solidFill>
            <a:schemeClr val="tx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Georgia" panose="02040502050405020303"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Georgia" panose="02040502050405020303"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Georgia" panose="02040502050405020303"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orgia" panose="02040502050405020303"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C5D332-4473-B34A-B1A5-3D3917B461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3BFFD8-B281-0245-8E01-04C5944BF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B9A7B-837D-DD4C-B3BE-1302A146B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9CC59-3D1B-E541-9065-F1A2E500AE95}" type="datetimeFigureOut">
              <a:rPr lang="en-US" smtClean="0"/>
              <a:t>10/19/2021</a:t>
            </a:fld>
            <a:endParaRPr lang="en-US" dirty="0"/>
          </a:p>
        </p:txBody>
      </p:sp>
      <p:sp>
        <p:nvSpPr>
          <p:cNvPr id="5" name="Footer Placeholder 4">
            <a:extLst>
              <a:ext uri="{FF2B5EF4-FFF2-40B4-BE49-F238E27FC236}">
                <a16:creationId xmlns:a16="http://schemas.microsoft.com/office/drawing/2014/main" id="{B4746E4F-9083-FB45-9031-07A3CAA252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E56F09-98F6-B844-AB7B-F23ACA9CB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C5CB0-0364-3749-9B3E-DF7B7D8B0688}" type="slidenum">
              <a:rPr lang="en-US" smtClean="0"/>
              <a:t>‹#›</a:t>
            </a:fld>
            <a:endParaRPr lang="en-US" dirty="0"/>
          </a:p>
        </p:txBody>
      </p:sp>
    </p:spTree>
    <p:extLst>
      <p:ext uri="{BB962C8B-B14F-4D97-AF65-F5344CB8AC3E}">
        <p14:creationId xmlns:p14="http://schemas.microsoft.com/office/powerpoint/2010/main" val="258591400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DFE69DE-F241-4CA2-B6CA-65CD8E5E899F}" type="datetimeFigureOut">
              <a:rPr lang="en-US" smtClean="0"/>
              <a:t>10/19/2021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CE0F603-2824-4FD3-A566-4D44E45B41DF}" type="slidenum">
              <a:rPr lang="en-US" smtClean="0"/>
              <a:t>‹#›</a:t>
            </a:fld>
            <a:endParaRPr lang="en-US"/>
          </a:p>
        </p:txBody>
      </p:sp>
    </p:spTree>
    <p:extLst>
      <p:ext uri="{BB962C8B-B14F-4D97-AF65-F5344CB8AC3E}">
        <p14:creationId xmlns:p14="http://schemas.microsoft.com/office/powerpoint/2010/main" val="247930841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10/19/2021</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498357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20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60BD8-1364-4053-9DD9-DE38D74C118B}"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77352-6712-4B17-A5CF-B758D88F53EB}" type="slidenum">
              <a:rPr lang="en-US" smtClean="0"/>
              <a:t>‹#›</a:t>
            </a:fld>
            <a:endParaRPr lang="en-US"/>
          </a:p>
        </p:txBody>
      </p:sp>
    </p:spTree>
    <p:extLst>
      <p:ext uri="{BB962C8B-B14F-4D97-AF65-F5344CB8AC3E}">
        <p14:creationId xmlns:p14="http://schemas.microsoft.com/office/powerpoint/2010/main" val="89752370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4.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1" algn="ctr">
              <a:buClr>
                <a:srgbClr val="EEA420"/>
              </a:buClr>
            </a:pPr>
            <a:r>
              <a:rPr lang="en-US" sz="3100" b="1" dirty="0">
                <a:latin typeface="Baskerville Old Face" panose="02020602080505020303" pitchFamily="18" charset="0"/>
              </a:rPr>
              <a:t>HIST 270—History of American Environmental Thought</a:t>
            </a:r>
            <a:br>
              <a:rPr lang="en-US" sz="3100" b="1" dirty="0">
                <a:latin typeface="Baskerville Old Face" panose="02020602080505020303" pitchFamily="18" charset="0"/>
              </a:rPr>
            </a:br>
            <a:r>
              <a:rPr lang="en-US" sz="3100" b="1" dirty="0">
                <a:solidFill>
                  <a:prstClr val="black"/>
                </a:solidFill>
                <a:latin typeface="Baskerville Old Face" panose="02020602080505020303" pitchFamily="18" charset="0"/>
              </a:rPr>
              <a:t>Michael Smith</a:t>
            </a:r>
            <a:br>
              <a:rPr lang="en-US" sz="3100" b="1" dirty="0">
                <a:solidFill>
                  <a:prstClr val="black"/>
                </a:solidFill>
                <a:latin typeface="Baskerville Old Face" panose="02020602080505020303" pitchFamily="18" charset="0"/>
              </a:rPr>
            </a:br>
            <a:r>
              <a:rPr lang="en-US" sz="3100" b="1" dirty="0">
                <a:solidFill>
                  <a:prstClr val="black"/>
                </a:solidFill>
                <a:latin typeface="Baskerville Old Face" panose="02020602080505020303" pitchFamily="18" charset="0"/>
              </a:rPr>
              <a:t>T/H</a:t>
            </a:r>
            <a:r>
              <a:rPr lang="en-US" sz="3100" b="1" dirty="0">
                <a:latin typeface="Baskerville Old Face" panose="02020602080505020303" pitchFamily="18" charset="0"/>
              </a:rPr>
              <a:t> 10:50-12:05</a:t>
            </a:r>
            <a:br>
              <a:rPr lang="en-US" sz="3700" b="1" dirty="0">
                <a:latin typeface="Verdana" pitchFamily="34" charset="0"/>
              </a:rPr>
            </a:br>
            <a:br>
              <a:rPr lang="en-US" b="1" dirty="0"/>
            </a:br>
            <a:endParaRPr lang="en-US" b="1" dirty="0"/>
          </a:p>
        </p:txBody>
      </p:sp>
      <p:sp>
        <p:nvSpPr>
          <p:cNvPr id="5" name="Content Placeholder 4"/>
          <p:cNvSpPr>
            <a:spLocks noGrp="1"/>
          </p:cNvSpPr>
          <p:nvPr>
            <p:ph idx="1"/>
          </p:nvPr>
        </p:nvSpPr>
        <p:spPr/>
        <p:txBody>
          <a:bodyPr>
            <a:normAutofit fontScale="85000" lnSpcReduction="20000"/>
          </a:bodyPr>
          <a:lstStyle/>
          <a:p>
            <a:pPr marL="0" indent="0">
              <a:buClr>
                <a:srgbClr val="C00000"/>
              </a:buClr>
              <a:buNone/>
            </a:pPr>
            <a:r>
              <a:rPr lang="en-US" b="1" i="1" dirty="0">
                <a:solidFill>
                  <a:prstClr val="black"/>
                </a:solidFill>
                <a:latin typeface="Baskerville Old Face" panose="02020602080505020303" pitchFamily="18" charset="0"/>
              </a:rPr>
              <a:t>Environmental History—What Is It?: </a:t>
            </a:r>
            <a:r>
              <a:rPr lang="en-US" dirty="0">
                <a:solidFill>
                  <a:prstClr val="black"/>
                </a:solidFill>
                <a:latin typeface="Baskerville Old Face" panose="02020602080505020303" pitchFamily="18" charset="0"/>
              </a:rPr>
              <a:t> We explore the interplay between human history and natural history, examining many of the permutations of “nature’s role in American history.” </a:t>
            </a:r>
          </a:p>
          <a:p>
            <a:pPr>
              <a:buClr>
                <a:srgbClr val="C00000"/>
              </a:buClr>
            </a:pPr>
            <a:endParaRPr lang="en-US" dirty="0">
              <a:solidFill>
                <a:prstClr val="black"/>
              </a:solidFill>
              <a:latin typeface="Baskerville Old Face" panose="02020602080505020303" pitchFamily="18" charset="0"/>
            </a:endParaRPr>
          </a:p>
          <a:p>
            <a:pPr marL="0" indent="0">
              <a:buClr>
                <a:srgbClr val="C00000"/>
              </a:buClr>
              <a:buNone/>
            </a:pPr>
            <a:r>
              <a:rPr lang="en-US" b="1" i="1" dirty="0">
                <a:solidFill>
                  <a:prstClr val="black"/>
                </a:solidFill>
                <a:latin typeface="Baskerville Old Face" panose="02020602080505020303" pitchFamily="18" charset="0"/>
              </a:rPr>
              <a:t>Cultural Constructions of Nature:  </a:t>
            </a:r>
            <a:r>
              <a:rPr lang="en-US" dirty="0">
                <a:solidFill>
                  <a:prstClr val="black"/>
                </a:solidFill>
                <a:latin typeface="Baskerville Old Face" panose="02020602080505020303" pitchFamily="18" charset="0"/>
              </a:rPr>
              <a:t>We examine the ways in which Americans’ </a:t>
            </a:r>
            <a:r>
              <a:rPr lang="en-US" i="1" dirty="0">
                <a:solidFill>
                  <a:prstClr val="black"/>
                </a:solidFill>
                <a:latin typeface="Baskerville Old Face" panose="02020602080505020303" pitchFamily="18" charset="0"/>
              </a:rPr>
              <a:t>thinking</a:t>
            </a:r>
            <a:r>
              <a:rPr lang="en-US" dirty="0">
                <a:solidFill>
                  <a:prstClr val="black"/>
                </a:solidFill>
                <a:latin typeface="Baskerville Old Face" panose="02020602080505020303" pitchFamily="18" charset="0"/>
              </a:rPr>
              <a:t> about nature and the environment has changed during the past several centuries, exploring the ways Americans have projected human values onto nature; e.g., why some people have described the forests as sanctuaries and others have described them as “board feet.” </a:t>
            </a:r>
          </a:p>
          <a:p>
            <a:pPr>
              <a:buClr>
                <a:srgbClr val="C00000"/>
              </a:buClr>
            </a:pPr>
            <a:endParaRPr lang="en-US" dirty="0">
              <a:solidFill>
                <a:prstClr val="black"/>
              </a:solidFill>
              <a:latin typeface="Baskerville Old Face" panose="02020602080505020303" pitchFamily="18" charset="0"/>
            </a:endParaRPr>
          </a:p>
          <a:p>
            <a:pPr marL="0" indent="0">
              <a:buClr>
                <a:srgbClr val="C00000"/>
              </a:buClr>
              <a:buNone/>
            </a:pPr>
            <a:r>
              <a:rPr lang="en-US" b="1" i="1" dirty="0">
                <a:solidFill>
                  <a:prstClr val="black"/>
                </a:solidFill>
                <a:latin typeface="Baskerville Old Face" panose="02020602080505020303" pitchFamily="18" charset="0"/>
              </a:rPr>
              <a:t>Doing History:</a:t>
            </a:r>
            <a:r>
              <a:rPr lang="en-US" dirty="0">
                <a:solidFill>
                  <a:prstClr val="black"/>
                </a:solidFill>
                <a:latin typeface="Baskerville Old Face" panose="02020602080505020303" pitchFamily="18" charset="0"/>
              </a:rPr>
              <a:t>  We practice using evidence from the past (including the landscape) to tell a story that both makes sense and is well-supported by the sources. The course includes an extended archival research project </a:t>
            </a:r>
            <a:r>
              <a:rPr lang="en-US">
                <a:solidFill>
                  <a:prstClr val="black"/>
                </a:solidFill>
                <a:latin typeface="Baskerville Old Face" panose="02020602080505020303" pitchFamily="18" charset="0"/>
              </a:rPr>
              <a:t>at the </a:t>
            </a:r>
            <a:r>
              <a:rPr lang="en-US" dirty="0">
                <a:solidFill>
                  <a:prstClr val="black"/>
                </a:solidFill>
                <a:latin typeface="Baskerville Old Face" panose="02020602080505020303" pitchFamily="18" charset="0"/>
              </a:rPr>
              <a:t>History Center in </a:t>
            </a:r>
            <a:r>
              <a:rPr lang="en-US">
                <a:solidFill>
                  <a:prstClr val="black"/>
                </a:solidFill>
                <a:latin typeface="Baskerville Old Face" panose="02020602080505020303" pitchFamily="18" charset="0"/>
              </a:rPr>
              <a:t>Tompkins County.</a:t>
            </a:r>
            <a:endParaRPr lang="en-US" dirty="0">
              <a:solidFill>
                <a:prstClr val="black"/>
              </a:solidFill>
              <a:latin typeface="Baskerville Old Face" panose="02020602080505020303" pitchFamily="18" charset="0"/>
            </a:endParaRPr>
          </a:p>
        </p:txBody>
      </p:sp>
    </p:spTree>
    <p:extLst>
      <p:ext uri="{BB962C8B-B14F-4D97-AF65-F5344CB8AC3E}">
        <p14:creationId xmlns:p14="http://schemas.microsoft.com/office/powerpoint/2010/main" val="173070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A271F-7379-2841-80C7-5D9A0B07D1A6}"/>
              </a:ext>
            </a:extLst>
          </p:cNvPr>
          <p:cNvSpPr>
            <a:spLocks noGrp="1"/>
          </p:cNvSpPr>
          <p:nvPr>
            <p:ph type="title"/>
          </p:nvPr>
        </p:nvSpPr>
        <p:spPr>
          <a:xfrm>
            <a:off x="838200" y="365125"/>
            <a:ext cx="6717632" cy="1325563"/>
          </a:xfrm>
        </p:spPr>
        <p:txBody>
          <a:bodyPr>
            <a:normAutofit fontScale="90000"/>
          </a:bodyPr>
          <a:lstStyle/>
          <a:p>
            <a:r>
              <a:rPr lang="en-US" dirty="0"/>
              <a:t>HIST 483: U.S. Seminar – </a:t>
            </a:r>
            <a:br>
              <a:rPr lang="en-US" dirty="0"/>
            </a:br>
            <a:r>
              <a:rPr lang="en-US" dirty="0"/>
              <a:t>The Greatest and Gravest Generation, 1939-55</a:t>
            </a:r>
          </a:p>
        </p:txBody>
      </p:sp>
      <p:sp>
        <p:nvSpPr>
          <p:cNvPr id="3" name="Content Placeholder 2">
            <a:extLst>
              <a:ext uri="{FF2B5EF4-FFF2-40B4-BE49-F238E27FC236}">
                <a16:creationId xmlns:a16="http://schemas.microsoft.com/office/drawing/2014/main" id="{3B2BE6DB-54E5-AA42-B4A9-7F55DA40E351}"/>
              </a:ext>
            </a:extLst>
          </p:cNvPr>
          <p:cNvSpPr>
            <a:spLocks noGrp="1"/>
          </p:cNvSpPr>
          <p:nvPr>
            <p:ph sz="half" idx="1"/>
          </p:nvPr>
        </p:nvSpPr>
        <p:spPr/>
        <p:txBody>
          <a:bodyPr>
            <a:normAutofit lnSpcReduction="10000"/>
          </a:bodyPr>
          <a:lstStyle/>
          <a:p>
            <a:endParaRPr lang="en-US" dirty="0"/>
          </a:p>
          <a:p>
            <a:r>
              <a:rPr lang="en-US" dirty="0"/>
              <a:t>From Depression to World War to Cold War, this generation has been called the greatest for the amount of turmoil they lived through and the foundations of prosperity they built.</a:t>
            </a:r>
          </a:p>
          <a:p>
            <a:r>
              <a:rPr lang="en-US" dirty="0"/>
              <a:t>But from red scare to civil rights to the environment and more, this generation also built a host of grave challenges we now face.</a:t>
            </a:r>
          </a:p>
        </p:txBody>
      </p:sp>
      <p:pic>
        <p:nvPicPr>
          <p:cNvPr id="5" name="Content Placeholder 7">
            <a:extLst>
              <a:ext uri="{FF2B5EF4-FFF2-40B4-BE49-F238E27FC236}">
                <a16:creationId xmlns:a16="http://schemas.microsoft.com/office/drawing/2014/main" id="{983C5C54-9E10-B544-9DA6-EE573B832865}"/>
              </a:ext>
            </a:extLst>
          </p:cNvPr>
          <p:cNvPicPr>
            <a:picLocks noGrp="1" noChangeAspect="1"/>
          </p:cNvPicPr>
          <p:nvPr>
            <p:ph sz="half" idx="2"/>
          </p:nvPr>
        </p:nvPicPr>
        <p:blipFill rotWithShape="1">
          <a:blip r:embed="rId2"/>
          <a:srcRect l="19303" t="16121" r="19810" b="16072"/>
          <a:stretch/>
        </p:blipFill>
        <p:spPr>
          <a:xfrm>
            <a:off x="7720263" y="365125"/>
            <a:ext cx="4156248" cy="5989976"/>
          </a:xfrm>
        </p:spPr>
      </p:pic>
    </p:spTree>
    <p:extLst>
      <p:ext uri="{BB962C8B-B14F-4D97-AF65-F5344CB8AC3E}">
        <p14:creationId xmlns:p14="http://schemas.microsoft.com/office/powerpoint/2010/main" val="2186631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8E3505-36F5-47A9-A188-7C60ACBB9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C:\Users\kbreuer\Downloads\Luddite.jpg"/>
          <p:cNvPicPr>
            <a:picLocks noChangeAspect="1" noChangeArrowheads="1"/>
          </p:cNvPicPr>
          <p:nvPr/>
        </p:nvPicPr>
        <p:blipFill rotWithShape="1">
          <a:blip r:embed="rId2">
            <a:extLst>
              <a:ext uri="{28A0092B-C50C-407E-A947-70E740481C1C}">
                <a14:useLocalDpi xmlns:a14="http://schemas.microsoft.com/office/drawing/2010/main" val="0"/>
              </a:ext>
            </a:extLst>
          </a:blip>
          <a:srcRect r="1" b="2711"/>
          <a:stretch/>
        </p:blipFill>
        <p:spPr bwMode="auto">
          <a:xfrm>
            <a:off x="3143213"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xmlns="">
                <a:solidFill>
                  <a:srgbClr val="FFFFFF"/>
                </a:solidFill>
              </a14:hiddenFill>
            </a:ext>
          </a:extLst>
        </p:spPr>
      </p:pic>
      <p:sp useBgFill="1">
        <p:nvSpPr>
          <p:cNvPr id="16" name="Freeform: Shape 15">
            <a:extLst>
              <a:ext uri="{FF2B5EF4-FFF2-40B4-BE49-F238E27FC236}">
                <a16:creationId xmlns:a16="http://schemas.microsoft.com/office/drawing/2014/main" id="{283B6091-C9A6-4C92-8315-2DE12015E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CC6ACBBE-7216-419A-81B7-BD305A9FE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2903843" cy="4526280"/>
          </a:xfrm>
        </p:spPr>
        <p:txBody>
          <a:bodyPr vert="horz" lIns="91440" tIns="45720" rIns="91440" bIns="45720" rtlCol="0" anchor="ctr">
            <a:normAutofit/>
          </a:bodyPr>
          <a:lstStyle/>
          <a:p>
            <a:r>
              <a:rPr lang="en-US" dirty="0"/>
              <a:t>History 141:  </a:t>
            </a:r>
            <a:br>
              <a:rPr lang="en-US" dirty="0"/>
            </a:br>
            <a:r>
              <a:rPr lang="en-US" dirty="0"/>
              <a:t>From the Margins:  European Social History, 1400-1945</a:t>
            </a:r>
            <a:br>
              <a:rPr lang="en-US" dirty="0"/>
            </a:br>
            <a:r>
              <a:rPr lang="en-US" dirty="0"/>
              <a:t>MWF 2-2:50</a:t>
            </a:r>
            <a:br>
              <a:rPr lang="en-US" dirty="0"/>
            </a:br>
            <a:r>
              <a:rPr lang="en-US" dirty="0"/>
              <a:t>Prof. Breuer</a:t>
            </a:r>
          </a:p>
        </p:txBody>
      </p:sp>
      <p:sp>
        <p:nvSpPr>
          <p:cNvPr id="20" name="Rectangle 1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9747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p:cNvSpPr>
            <a:spLocks noGrp="1"/>
          </p:cNvSpPr>
          <p:nvPr>
            <p:ph type="body" sz="half" idx="2"/>
          </p:nvPr>
        </p:nvSpPr>
        <p:spPr>
          <a:xfrm>
            <a:off x="8420101" y="932688"/>
            <a:ext cx="3150108" cy="4992624"/>
          </a:xfrm>
        </p:spPr>
        <p:txBody>
          <a:bodyPr vert="horz" lIns="91440" tIns="45720" rIns="91440" bIns="45720" rtlCol="0" anchor="ctr">
            <a:normAutofit/>
          </a:bodyPr>
          <a:lstStyle/>
          <a:p>
            <a:pPr indent="-228600">
              <a:buFont typeface="Arial" panose="020B0604020202020204" pitchFamily="34" charset="0"/>
              <a:buChar char="•"/>
            </a:pPr>
            <a:r>
              <a:rPr lang="en-US" sz="1800"/>
              <a:t>This course traces the history of minority and marginal groups in Europe from the Renaissance to the end of the Second World War. It carries diversity designation for the ICC.</a:t>
            </a:r>
          </a:p>
        </p:txBody>
      </p:sp>
    </p:spTree>
    <p:extLst>
      <p:ext uri="{BB962C8B-B14F-4D97-AF65-F5344CB8AC3E}">
        <p14:creationId xmlns:p14="http://schemas.microsoft.com/office/powerpoint/2010/main" val="17409213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0980D0-C2CB-4F0C-833C-1B6483572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olas"/>
              <a:ea typeface="+mn-ea"/>
              <a:cs typeface="+mn-cs"/>
            </a:endParaRPr>
          </a:p>
        </p:txBody>
      </p:sp>
      <p:sp>
        <p:nvSpPr>
          <p:cNvPr id="21" name="Rectangle 20">
            <a:extLst>
              <a:ext uri="{FF2B5EF4-FFF2-40B4-BE49-F238E27FC236}">
                <a16:creationId xmlns:a16="http://schemas.microsoft.com/office/drawing/2014/main" id="{316287B8-D771-4102-A547-95F1D484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481674" y="478435"/>
            <a:ext cx="7411319" cy="5612106"/>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olas"/>
              <a:ea typeface="+mn-ea"/>
              <a:cs typeface="+mn-cs"/>
            </a:endParaRPr>
          </a:p>
        </p:txBody>
      </p:sp>
      <p:sp>
        <p:nvSpPr>
          <p:cNvPr id="23" name="Freeform: Shape 22">
            <a:extLst>
              <a:ext uri="{FF2B5EF4-FFF2-40B4-BE49-F238E27FC236}">
                <a16:creationId xmlns:a16="http://schemas.microsoft.com/office/drawing/2014/main" id="{02B3F3D7-F61A-47E5-9E6D-4718104A56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340000">
            <a:off x="5313971" y="-448352"/>
            <a:ext cx="5762562" cy="7461412"/>
          </a:xfrm>
          <a:custGeom>
            <a:avLst/>
            <a:gdLst>
              <a:gd name="connsiteX0" fmla="*/ 51 w 5747715"/>
              <a:gd name="connsiteY0" fmla="*/ 7156095 h 7476434"/>
              <a:gd name="connsiteX1" fmla="*/ 372468 w 5747715"/>
              <a:gd name="connsiteY1" fmla="*/ 49980 h 7476434"/>
              <a:gd name="connsiteX2" fmla="*/ 428298 w 5747715"/>
              <a:gd name="connsiteY2" fmla="*/ 36 h 7476434"/>
              <a:gd name="connsiteX3" fmla="*/ 1260896 w 5747715"/>
              <a:gd name="connsiteY3" fmla="*/ 43670 h 7476434"/>
              <a:gd name="connsiteX4" fmla="*/ 1260903 w 5747715"/>
              <a:gd name="connsiteY4" fmla="*/ 43667 h 7476434"/>
              <a:gd name="connsiteX5" fmla="*/ 5703188 w 5747715"/>
              <a:gd name="connsiteY5" fmla="*/ 276477 h 7476434"/>
              <a:gd name="connsiteX6" fmla="*/ 5731744 w 5747715"/>
              <a:gd name="connsiteY6" fmla="*/ 290068 h 7476434"/>
              <a:gd name="connsiteX7" fmla="*/ 5737944 w 5747715"/>
              <a:gd name="connsiteY7" fmla="*/ 307379 h 7476434"/>
              <a:gd name="connsiteX8" fmla="*/ 5747715 w 5747715"/>
              <a:gd name="connsiteY8" fmla="*/ 310316 h 7476434"/>
              <a:gd name="connsiteX9" fmla="*/ 5742359 w 5747715"/>
              <a:gd name="connsiteY9" fmla="*/ 368088 h 7476434"/>
              <a:gd name="connsiteX10" fmla="*/ 5729800 w 5747715"/>
              <a:gd name="connsiteY10" fmla="*/ 582441 h 7476434"/>
              <a:gd name="connsiteX11" fmla="*/ 5729763 w 5747715"/>
              <a:gd name="connsiteY11" fmla="*/ 583226 h 7476434"/>
              <a:gd name="connsiteX12" fmla="*/ 5703604 w 5747715"/>
              <a:gd name="connsiteY12" fmla="*/ 1111310 h 7476434"/>
              <a:gd name="connsiteX13" fmla="*/ 5701408 w 5747715"/>
              <a:gd name="connsiteY13" fmla="*/ 1154921 h 7476434"/>
              <a:gd name="connsiteX14" fmla="*/ 5702723 w 5747715"/>
              <a:gd name="connsiteY14" fmla="*/ 1160573 h 7476434"/>
              <a:gd name="connsiteX15" fmla="*/ 5704569 w 5747715"/>
              <a:gd name="connsiteY15" fmla="*/ 1189001 h 7476434"/>
              <a:gd name="connsiteX16" fmla="*/ 5698571 w 5747715"/>
              <a:gd name="connsiteY16" fmla="*/ 1305093 h 7476434"/>
              <a:gd name="connsiteX17" fmla="*/ 5698439 w 5747715"/>
              <a:gd name="connsiteY17" fmla="*/ 1373782 h 7476434"/>
              <a:gd name="connsiteX18" fmla="*/ 5703819 w 5747715"/>
              <a:gd name="connsiteY18" fmla="*/ 1398663 h 7476434"/>
              <a:gd name="connsiteX19" fmla="*/ 5705163 w 5747715"/>
              <a:gd name="connsiteY19" fmla="*/ 1564478 h 7476434"/>
              <a:gd name="connsiteX20" fmla="*/ 5698497 w 5747715"/>
              <a:gd name="connsiteY20" fmla="*/ 1620768 h 7476434"/>
              <a:gd name="connsiteX21" fmla="*/ 5682815 w 5747715"/>
              <a:gd name="connsiteY21" fmla="*/ 1736849 h 7476434"/>
              <a:gd name="connsiteX22" fmla="*/ 5683823 w 5747715"/>
              <a:gd name="connsiteY22" fmla="*/ 1825831 h 7476434"/>
              <a:gd name="connsiteX23" fmla="*/ 5677720 w 5747715"/>
              <a:gd name="connsiteY23" fmla="*/ 1838743 h 7476434"/>
              <a:gd name="connsiteX24" fmla="*/ 5671230 w 5747715"/>
              <a:gd name="connsiteY24" fmla="*/ 1885441 h 7476434"/>
              <a:gd name="connsiteX25" fmla="*/ 5662929 w 5747715"/>
              <a:gd name="connsiteY25" fmla="*/ 1912918 h 7476434"/>
              <a:gd name="connsiteX26" fmla="*/ 5658020 w 5747715"/>
              <a:gd name="connsiteY26" fmla="*/ 2008900 h 7476434"/>
              <a:gd name="connsiteX27" fmla="*/ 5650780 w 5747715"/>
              <a:gd name="connsiteY27" fmla="*/ 2149876 h 7476434"/>
              <a:gd name="connsiteX28" fmla="*/ 5651025 w 5747715"/>
              <a:gd name="connsiteY28" fmla="*/ 2150933 h 7476434"/>
              <a:gd name="connsiteX29" fmla="*/ 5652871 w 5747715"/>
              <a:gd name="connsiteY29" fmla="*/ 2179360 h 7476434"/>
              <a:gd name="connsiteX30" fmla="*/ 5646872 w 5747715"/>
              <a:gd name="connsiteY30" fmla="*/ 2295452 h 7476434"/>
              <a:gd name="connsiteX31" fmla="*/ 5646741 w 5747715"/>
              <a:gd name="connsiteY31" fmla="*/ 2364141 h 7476434"/>
              <a:gd name="connsiteX32" fmla="*/ 5657938 w 5747715"/>
              <a:gd name="connsiteY32" fmla="*/ 2389009 h 7476434"/>
              <a:gd name="connsiteX33" fmla="*/ 5533444 w 5747715"/>
              <a:gd name="connsiteY33" fmla="*/ 4422183 h 7476434"/>
              <a:gd name="connsiteX34" fmla="*/ 5526370 w 5747715"/>
              <a:gd name="connsiteY34" fmla="*/ 4537395 h 7476434"/>
              <a:gd name="connsiteX35" fmla="*/ 5503188 w 5747715"/>
              <a:gd name="connsiteY35" fmla="*/ 4975984 h 7476434"/>
              <a:gd name="connsiteX36" fmla="*/ 5369324 w 5747715"/>
              <a:gd name="connsiteY36" fmla="*/ 7437603 h 7476434"/>
              <a:gd name="connsiteX37" fmla="*/ 5325855 w 5747715"/>
              <a:gd name="connsiteY37" fmla="*/ 7476382 h 7476434"/>
              <a:gd name="connsiteX38" fmla="*/ 4493251 w 5747715"/>
              <a:gd name="connsiteY38" fmla="*/ 7432748 h 7476434"/>
              <a:gd name="connsiteX39" fmla="*/ 4493249 w 5747715"/>
              <a:gd name="connsiteY39" fmla="*/ 7432748 h 7476434"/>
              <a:gd name="connsiteX40" fmla="*/ 39226 w 5747715"/>
              <a:gd name="connsiteY40" fmla="*/ 7199323 h 7476434"/>
              <a:gd name="connsiteX41" fmla="*/ 28872 w 5747715"/>
              <a:gd name="connsiteY41" fmla="*/ 7194396 h 7476434"/>
              <a:gd name="connsiteX42" fmla="*/ 23220 w 5747715"/>
              <a:gd name="connsiteY42" fmla="*/ 7194103 h 7476434"/>
              <a:gd name="connsiteX43" fmla="*/ 23354 w 5747715"/>
              <a:gd name="connsiteY43" fmla="*/ 7191771 h 7476434"/>
              <a:gd name="connsiteX44" fmla="*/ 10670 w 5747715"/>
              <a:gd name="connsiteY44" fmla="*/ 7185736 h 7476434"/>
              <a:gd name="connsiteX45" fmla="*/ 51 w 5747715"/>
              <a:gd name="connsiteY45" fmla="*/ 7156095 h 747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47715" h="7476434">
                <a:moveTo>
                  <a:pt x="51" y="7156095"/>
                </a:moveTo>
                <a:cubicBezTo>
                  <a:pt x="124190" y="4787390"/>
                  <a:pt x="248330" y="2418685"/>
                  <a:pt x="372468" y="49980"/>
                </a:cubicBezTo>
                <a:cubicBezTo>
                  <a:pt x="373654" y="27351"/>
                  <a:pt x="405522" y="-1158"/>
                  <a:pt x="428298" y="36"/>
                </a:cubicBezTo>
                <a:lnTo>
                  <a:pt x="1260896" y="43670"/>
                </a:lnTo>
                <a:lnTo>
                  <a:pt x="1260903" y="43667"/>
                </a:lnTo>
                <a:lnTo>
                  <a:pt x="5703188" y="276477"/>
                </a:lnTo>
                <a:cubicBezTo>
                  <a:pt x="5714585" y="277107"/>
                  <a:pt x="5724660" y="282250"/>
                  <a:pt x="5731744" y="290068"/>
                </a:cubicBezTo>
                <a:lnTo>
                  <a:pt x="5737944" y="307379"/>
                </a:lnTo>
                <a:lnTo>
                  <a:pt x="5747715" y="310316"/>
                </a:lnTo>
                <a:cubicBezTo>
                  <a:pt x="5746977" y="322786"/>
                  <a:pt x="5743096" y="355617"/>
                  <a:pt x="5742359" y="368088"/>
                </a:cubicBezTo>
                <a:lnTo>
                  <a:pt x="5729800" y="582441"/>
                </a:lnTo>
                <a:lnTo>
                  <a:pt x="5729763" y="583226"/>
                </a:lnTo>
                <a:cubicBezTo>
                  <a:pt x="5722428" y="733989"/>
                  <a:pt x="5713606" y="911960"/>
                  <a:pt x="5703604" y="1111310"/>
                </a:cubicBezTo>
                <a:lnTo>
                  <a:pt x="5701408" y="1154921"/>
                </a:lnTo>
                <a:lnTo>
                  <a:pt x="5702723" y="1160573"/>
                </a:lnTo>
                <a:cubicBezTo>
                  <a:pt x="5703803" y="1166988"/>
                  <a:pt x="5704640" y="1175774"/>
                  <a:pt x="5704569" y="1189001"/>
                </a:cubicBezTo>
                <a:cubicBezTo>
                  <a:pt x="5691019" y="1221169"/>
                  <a:pt x="5716594" y="1265177"/>
                  <a:pt x="5698571" y="1305093"/>
                </a:cubicBezTo>
                <a:cubicBezTo>
                  <a:pt x="5693911" y="1319772"/>
                  <a:pt x="5691545" y="1365200"/>
                  <a:pt x="5698439" y="1373782"/>
                </a:cubicBezTo>
                <a:cubicBezTo>
                  <a:pt x="5699458" y="1383251"/>
                  <a:pt x="5696136" y="1394305"/>
                  <a:pt x="5703819" y="1398663"/>
                </a:cubicBezTo>
                <a:cubicBezTo>
                  <a:pt x="5704940" y="1430445"/>
                  <a:pt x="5706050" y="1527461"/>
                  <a:pt x="5705163" y="1564478"/>
                </a:cubicBezTo>
                <a:cubicBezTo>
                  <a:pt x="5704796" y="1577686"/>
                  <a:pt x="5698864" y="1607559"/>
                  <a:pt x="5698497" y="1620768"/>
                </a:cubicBezTo>
                <a:cubicBezTo>
                  <a:pt x="5692571" y="1683165"/>
                  <a:pt x="5688920" y="1698353"/>
                  <a:pt x="5682815" y="1736849"/>
                </a:cubicBezTo>
                <a:cubicBezTo>
                  <a:pt x="5683151" y="1766510"/>
                  <a:pt x="5683487" y="1796170"/>
                  <a:pt x="5683823" y="1825831"/>
                </a:cubicBezTo>
                <a:lnTo>
                  <a:pt x="5677720" y="1838743"/>
                </a:lnTo>
                <a:cubicBezTo>
                  <a:pt x="5673913" y="1853643"/>
                  <a:pt x="5672993" y="1870248"/>
                  <a:pt x="5671230" y="1885441"/>
                </a:cubicBezTo>
                <a:lnTo>
                  <a:pt x="5662929" y="1912918"/>
                </a:lnTo>
                <a:lnTo>
                  <a:pt x="5658020" y="2008900"/>
                </a:lnTo>
                <a:lnTo>
                  <a:pt x="5650780" y="2149876"/>
                </a:lnTo>
                <a:lnTo>
                  <a:pt x="5651025" y="2150933"/>
                </a:lnTo>
                <a:cubicBezTo>
                  <a:pt x="5652105" y="2157348"/>
                  <a:pt x="5652942" y="2166133"/>
                  <a:pt x="5652871" y="2179360"/>
                </a:cubicBezTo>
                <a:cubicBezTo>
                  <a:pt x="5639321" y="2211528"/>
                  <a:pt x="5664896" y="2255536"/>
                  <a:pt x="5646872" y="2295452"/>
                </a:cubicBezTo>
                <a:cubicBezTo>
                  <a:pt x="5642213" y="2310133"/>
                  <a:pt x="5639848" y="2355559"/>
                  <a:pt x="5646741" y="2364141"/>
                </a:cubicBezTo>
                <a:cubicBezTo>
                  <a:pt x="5647760" y="2373611"/>
                  <a:pt x="5650256" y="2384651"/>
                  <a:pt x="5657938" y="2389009"/>
                </a:cubicBezTo>
                <a:cubicBezTo>
                  <a:pt x="5636135" y="2742946"/>
                  <a:pt x="5586710" y="3553874"/>
                  <a:pt x="5533444" y="4422183"/>
                </a:cubicBezTo>
                <a:lnTo>
                  <a:pt x="5526370" y="4537395"/>
                </a:lnTo>
                <a:lnTo>
                  <a:pt x="5503188" y="4975984"/>
                </a:lnTo>
                <a:cubicBezTo>
                  <a:pt x="5446496" y="6045372"/>
                  <a:pt x="5395355" y="6990311"/>
                  <a:pt x="5369324" y="7437603"/>
                </a:cubicBezTo>
                <a:cubicBezTo>
                  <a:pt x="5368009" y="7460204"/>
                  <a:pt x="5348609" y="7477516"/>
                  <a:pt x="5325855" y="7476382"/>
                </a:cubicBezTo>
                <a:lnTo>
                  <a:pt x="4493251" y="7432748"/>
                </a:lnTo>
                <a:lnTo>
                  <a:pt x="4493249" y="7432748"/>
                </a:lnTo>
                <a:lnTo>
                  <a:pt x="39226" y="7199323"/>
                </a:lnTo>
                <a:lnTo>
                  <a:pt x="28872" y="7194396"/>
                </a:lnTo>
                <a:lnTo>
                  <a:pt x="23220" y="7194103"/>
                </a:lnTo>
                <a:lnTo>
                  <a:pt x="23354" y="7191771"/>
                </a:lnTo>
                <a:lnTo>
                  <a:pt x="10670" y="7185736"/>
                </a:lnTo>
                <a:cubicBezTo>
                  <a:pt x="3585" y="7177918"/>
                  <a:pt x="-510" y="7167425"/>
                  <a:pt x="51" y="7156095"/>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olas"/>
              <a:ea typeface="+mn-ea"/>
              <a:cs typeface="+mn-cs"/>
            </a:endParaRPr>
          </a:p>
        </p:txBody>
      </p:sp>
      <p:pic>
        <p:nvPicPr>
          <p:cNvPr id="5" name="Picture 4" descr="Text&#10;&#10;Description automatically generated">
            <a:extLst>
              <a:ext uri="{FF2B5EF4-FFF2-40B4-BE49-F238E27FC236}">
                <a16:creationId xmlns:a16="http://schemas.microsoft.com/office/drawing/2014/main" id="{24A822B7-F5E7-7F42-8AED-BF8D0191B13D}"/>
              </a:ext>
            </a:extLst>
          </p:cNvPr>
          <p:cNvPicPr>
            <a:picLocks noChangeAspect="1"/>
          </p:cNvPicPr>
          <p:nvPr/>
        </p:nvPicPr>
        <p:blipFill rotWithShape="1">
          <a:blip r:embed="rId2"/>
          <a:srcRect l="7546" r="236" b="1"/>
          <a:stretch/>
        </p:blipFill>
        <p:spPr>
          <a:xfrm rot="151251">
            <a:off x="6473184" y="729227"/>
            <a:ext cx="3450266" cy="5080554"/>
          </a:xfrm>
          <a:prstGeom prst="rect">
            <a:avLst/>
          </a:prstGeom>
        </p:spPr>
      </p:pic>
      <p:sp>
        <p:nvSpPr>
          <p:cNvPr id="2" name="Title 1">
            <a:extLst>
              <a:ext uri="{FF2B5EF4-FFF2-40B4-BE49-F238E27FC236}">
                <a16:creationId xmlns:a16="http://schemas.microsoft.com/office/drawing/2014/main" id="{028610BE-FBA5-4B4D-B7E0-546163D9457E}"/>
              </a:ext>
            </a:extLst>
          </p:cNvPr>
          <p:cNvSpPr>
            <a:spLocks noGrp="1"/>
          </p:cNvSpPr>
          <p:nvPr>
            <p:ph type="ctrTitle"/>
          </p:nvPr>
        </p:nvSpPr>
        <p:spPr>
          <a:xfrm>
            <a:off x="1103586" y="1345325"/>
            <a:ext cx="4566745" cy="2932386"/>
          </a:xfrm>
        </p:spPr>
        <p:txBody>
          <a:bodyPr>
            <a:normAutofit fontScale="90000"/>
          </a:bodyPr>
          <a:lstStyle/>
          <a:p>
            <a:r>
              <a:rPr lang="en-US" sz="4000" b="1" dirty="0">
                <a:highlight>
                  <a:srgbClr val="C0C0C0"/>
                </a:highlight>
                <a:latin typeface="Times New Roman" panose="02020603050405020304" pitchFamily="18" charset="0"/>
                <a:cs typeface="Times New Roman" panose="02020603050405020304" pitchFamily="18" charset="0"/>
              </a:rPr>
              <a:t>Microhistories:   Gender, Religion, and Agency in Europe, 1350-1650</a:t>
            </a:r>
            <a:r>
              <a:rPr lang="en-US" sz="4000" dirty="0">
                <a:effectLst/>
                <a:highlight>
                  <a:srgbClr val="C0C0C0"/>
                </a:highlight>
                <a:latin typeface="Times New Roman" panose="02020603050405020304" pitchFamily="18" charset="0"/>
                <a:cs typeface="Times New Roman" panose="02020603050405020304" pitchFamily="18" charset="0"/>
              </a:rPr>
              <a:t> </a:t>
            </a:r>
            <a:endParaRPr lang="en-US" sz="4000" dirty="0">
              <a:highlight>
                <a:srgbClr val="C0C0C0"/>
              </a:highligh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0B60399-98C4-EA40-966A-5BF58B8851E6}"/>
              </a:ext>
            </a:extLst>
          </p:cNvPr>
          <p:cNvSpPr>
            <a:spLocks noGrp="1"/>
          </p:cNvSpPr>
          <p:nvPr>
            <p:ph type="subTitle" idx="1"/>
          </p:nvPr>
        </p:nvSpPr>
        <p:spPr>
          <a:xfrm>
            <a:off x="1198179" y="4740167"/>
            <a:ext cx="2743395" cy="1432034"/>
          </a:xfrm>
        </p:spPr>
        <p:txBody>
          <a:bodyPr>
            <a:noAutofit/>
          </a:bodyPr>
          <a:lstStyle/>
          <a:p>
            <a:pPr>
              <a:lnSpc>
                <a:spcPct val="110000"/>
              </a:lnSpc>
            </a:pPr>
            <a:r>
              <a:rPr lang="en-US" sz="2200" dirty="0">
                <a:latin typeface="Times New Roman" panose="02020603050405020304" pitchFamily="18" charset="0"/>
                <a:cs typeface="Times New Roman" panose="02020603050405020304" pitchFamily="18" charset="0"/>
              </a:rPr>
              <a:t>HIST 2XXXX (TBD)</a:t>
            </a:r>
          </a:p>
          <a:p>
            <a:pPr>
              <a:lnSpc>
                <a:spcPct val="110000"/>
              </a:lnSpc>
            </a:pPr>
            <a:r>
              <a:rPr lang="en-US" sz="2200" dirty="0">
                <a:latin typeface="Times New Roman" panose="02020603050405020304" pitchFamily="18" charset="0"/>
                <a:cs typeface="Times New Roman" panose="02020603050405020304" pitchFamily="18" charset="0"/>
              </a:rPr>
              <a:t>MWF 1:00-1:50 p.m.</a:t>
            </a:r>
          </a:p>
          <a:p>
            <a:pPr>
              <a:lnSpc>
                <a:spcPct val="110000"/>
              </a:lnSpc>
            </a:pPr>
            <a:r>
              <a:rPr lang="en-US" sz="2200" dirty="0">
                <a:latin typeface="Times New Roman" panose="02020603050405020304" pitchFamily="18" charset="0"/>
                <a:cs typeface="Times New Roman" panose="02020603050405020304" pitchFamily="18" charset="0"/>
              </a:rPr>
              <a:t>Writing Intensive</a:t>
            </a:r>
          </a:p>
        </p:txBody>
      </p:sp>
      <p:sp>
        <p:nvSpPr>
          <p:cNvPr id="40" name="Freeform: Shape 24">
            <a:extLst>
              <a:ext uri="{FF2B5EF4-FFF2-40B4-BE49-F238E27FC236}">
                <a16:creationId xmlns:a16="http://schemas.microsoft.com/office/drawing/2014/main" id="{3BEA892B-8C13-4097-9211-8894FB81B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246142">
            <a:off x="10976334" y="-447338"/>
            <a:ext cx="444795" cy="2058377"/>
          </a:xfrm>
          <a:custGeom>
            <a:avLst/>
            <a:gdLst>
              <a:gd name="connsiteX0" fmla="*/ 0 w 555597"/>
              <a:gd name="connsiteY0" fmla="*/ 83880 h 1999290"/>
              <a:gd name="connsiteX1" fmla="*/ 49282 w 555597"/>
              <a:gd name="connsiteY1" fmla="*/ 71215 h 1999290"/>
              <a:gd name="connsiteX2" fmla="*/ 174397 w 555597"/>
              <a:gd name="connsiteY2" fmla="*/ 45224 h 1999290"/>
              <a:gd name="connsiteX3" fmla="*/ 242049 w 555597"/>
              <a:gd name="connsiteY3" fmla="*/ 54744 h 1999290"/>
              <a:gd name="connsiteX4" fmla="*/ 326503 w 555597"/>
              <a:gd name="connsiteY4" fmla="*/ 39434 h 1999290"/>
              <a:gd name="connsiteX5" fmla="*/ 343350 w 555597"/>
              <a:gd name="connsiteY5" fmla="*/ 40491 h 1999290"/>
              <a:gd name="connsiteX6" fmla="*/ 349790 w 555597"/>
              <a:gd name="connsiteY6" fmla="*/ 52348 h 1999290"/>
              <a:gd name="connsiteX7" fmla="*/ 355722 w 555597"/>
              <a:gd name="connsiteY7" fmla="*/ 54552 h 1999290"/>
              <a:gd name="connsiteX8" fmla="*/ 374741 w 555597"/>
              <a:gd name="connsiteY8" fmla="*/ 39676 h 1999290"/>
              <a:gd name="connsiteX9" fmla="*/ 469664 w 555597"/>
              <a:gd name="connsiteY9" fmla="*/ 48453 h 1999290"/>
              <a:gd name="connsiteX10" fmla="*/ 521607 w 555597"/>
              <a:gd name="connsiteY10" fmla="*/ 10408 h 1999290"/>
              <a:gd name="connsiteX11" fmla="*/ 555597 w 555597"/>
              <a:gd name="connsiteY11" fmla="*/ 0 h 1999290"/>
              <a:gd name="connsiteX12" fmla="*/ 555597 w 555597"/>
              <a:gd name="connsiteY12" fmla="*/ 1995494 h 1999290"/>
              <a:gd name="connsiteX13" fmla="*/ 537215 w 555597"/>
              <a:gd name="connsiteY13" fmla="*/ 1991185 h 1999290"/>
              <a:gd name="connsiteX14" fmla="*/ 479386 w 555597"/>
              <a:gd name="connsiteY14" fmla="*/ 1992931 h 1999290"/>
              <a:gd name="connsiteX15" fmla="*/ 462617 w 555597"/>
              <a:gd name="connsiteY15" fmla="*/ 1999290 h 1999290"/>
              <a:gd name="connsiteX16" fmla="*/ 420522 w 555597"/>
              <a:gd name="connsiteY16" fmla="*/ 1999290 h 1999290"/>
              <a:gd name="connsiteX17" fmla="*/ 382909 w 555597"/>
              <a:gd name="connsiteY17" fmla="*/ 1988738 h 1999290"/>
              <a:gd name="connsiteX18" fmla="*/ 295360 w 555597"/>
              <a:gd name="connsiteY18" fmla="*/ 1977122 h 1999290"/>
              <a:gd name="connsiteX19" fmla="*/ 256969 w 555597"/>
              <a:gd name="connsiteY19" fmla="*/ 1970444 h 1999290"/>
              <a:gd name="connsiteX20" fmla="*/ 227096 w 555597"/>
              <a:gd name="connsiteY20" fmla="*/ 1951548 h 1999290"/>
              <a:gd name="connsiteX21" fmla="*/ 222890 w 555597"/>
              <a:gd name="connsiteY21" fmla="*/ 1935696 h 1999290"/>
              <a:gd name="connsiteX22" fmla="*/ 202274 w 555597"/>
              <a:gd name="connsiteY22" fmla="*/ 1929911 h 1999290"/>
              <a:gd name="connsiteX23" fmla="*/ 197448 w 555597"/>
              <a:gd name="connsiteY23" fmla="*/ 1925621 h 1999290"/>
              <a:gd name="connsiteX24" fmla="*/ 169099 w 555597"/>
              <a:gd name="connsiteY24" fmla="*/ 1903786 h 1999290"/>
              <a:gd name="connsiteX25" fmla="*/ 92344 w 555597"/>
              <a:gd name="connsiteY25" fmla="*/ 1925464 h 1999290"/>
              <a:gd name="connsiteX26" fmla="*/ 11266 w 555597"/>
              <a:gd name="connsiteY26" fmla="*/ 1895947 h 1999290"/>
              <a:gd name="connsiteX27" fmla="*/ 0 w 555597"/>
              <a:gd name="connsiteY27" fmla="*/ 1893933 h 199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5597" h="1999290">
                <a:moveTo>
                  <a:pt x="0" y="83880"/>
                </a:moveTo>
                <a:lnTo>
                  <a:pt x="49282" y="71215"/>
                </a:lnTo>
                <a:cubicBezTo>
                  <a:pt x="91656" y="63184"/>
                  <a:pt x="135655" y="58277"/>
                  <a:pt x="174397" y="45224"/>
                </a:cubicBezTo>
                <a:cubicBezTo>
                  <a:pt x="225837" y="94025"/>
                  <a:pt x="195077" y="47856"/>
                  <a:pt x="242049" y="54744"/>
                </a:cubicBezTo>
                <a:lnTo>
                  <a:pt x="326503" y="39434"/>
                </a:lnTo>
                <a:lnTo>
                  <a:pt x="343350" y="40491"/>
                </a:lnTo>
                <a:lnTo>
                  <a:pt x="349790" y="52348"/>
                </a:lnTo>
                <a:lnTo>
                  <a:pt x="355722" y="54552"/>
                </a:lnTo>
                <a:lnTo>
                  <a:pt x="374741" y="39676"/>
                </a:lnTo>
                <a:cubicBezTo>
                  <a:pt x="402796" y="31662"/>
                  <a:pt x="441033" y="50452"/>
                  <a:pt x="469664" y="48453"/>
                </a:cubicBezTo>
                <a:cubicBezTo>
                  <a:pt x="478380" y="29604"/>
                  <a:pt x="496522" y="19255"/>
                  <a:pt x="521607" y="10408"/>
                </a:cubicBezTo>
                <a:lnTo>
                  <a:pt x="555597" y="0"/>
                </a:lnTo>
                <a:lnTo>
                  <a:pt x="555597" y="1995494"/>
                </a:lnTo>
                <a:lnTo>
                  <a:pt x="537215" y="1991185"/>
                </a:lnTo>
                <a:cubicBezTo>
                  <a:pt x="514565" y="1988101"/>
                  <a:pt x="490837" y="1988688"/>
                  <a:pt x="479386" y="1992931"/>
                </a:cubicBezTo>
                <a:lnTo>
                  <a:pt x="462617" y="1999290"/>
                </a:lnTo>
                <a:lnTo>
                  <a:pt x="420522" y="1999290"/>
                </a:lnTo>
                <a:lnTo>
                  <a:pt x="382909" y="1988738"/>
                </a:lnTo>
                <a:cubicBezTo>
                  <a:pt x="350860" y="1976654"/>
                  <a:pt x="320299" y="1963332"/>
                  <a:pt x="295360" y="1977122"/>
                </a:cubicBezTo>
                <a:cubicBezTo>
                  <a:pt x="281004" y="1978006"/>
                  <a:pt x="268406" y="1975325"/>
                  <a:pt x="256969" y="1970444"/>
                </a:cubicBezTo>
                <a:lnTo>
                  <a:pt x="227096" y="1951548"/>
                </a:lnTo>
                <a:lnTo>
                  <a:pt x="222890" y="1935696"/>
                </a:lnTo>
                <a:lnTo>
                  <a:pt x="202274" y="1929911"/>
                </a:lnTo>
                <a:lnTo>
                  <a:pt x="197448" y="1925621"/>
                </a:lnTo>
                <a:cubicBezTo>
                  <a:pt x="188240" y="1917376"/>
                  <a:pt x="178991" y="1909643"/>
                  <a:pt x="169099" y="1903786"/>
                </a:cubicBezTo>
                <a:cubicBezTo>
                  <a:pt x="158518" y="1969055"/>
                  <a:pt x="83191" y="1864739"/>
                  <a:pt x="92344" y="1925464"/>
                </a:cubicBezTo>
                <a:cubicBezTo>
                  <a:pt x="36140" y="1904645"/>
                  <a:pt x="59596" y="1967908"/>
                  <a:pt x="11266" y="1895947"/>
                </a:cubicBezTo>
                <a:lnTo>
                  <a:pt x="0" y="1893933"/>
                </a:lnTo>
                <a:close/>
              </a:path>
            </a:pathLst>
          </a:custGeom>
          <a:blipFill dpi="0" rotWithShape="1">
            <a:blip r:embed="rId3">
              <a:alphaModFix amt="84000"/>
            </a:blip>
            <a:srcRect/>
            <a:tile tx="0" ty="0" sx="100000" sy="100000" flip="none" algn="tl"/>
          </a:blipFill>
          <a:ln>
            <a:noFill/>
          </a:ln>
          <a:effectLst>
            <a:outerShdw blurRad="63500" dist="127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olas"/>
              <a:ea typeface="+mn-ea"/>
              <a:cs typeface="+mn-cs"/>
            </a:endParaRPr>
          </a:p>
        </p:txBody>
      </p:sp>
      <p:grpSp>
        <p:nvGrpSpPr>
          <p:cNvPr id="41" name="Group 26">
            <a:extLst>
              <a:ext uri="{FF2B5EF4-FFF2-40B4-BE49-F238E27FC236}">
                <a16:creationId xmlns:a16="http://schemas.microsoft.com/office/drawing/2014/main" id="{D464AF36-4E8E-4205-B8DE-FFA5665C9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4436" y="6388259"/>
            <a:ext cx="358083" cy="368964"/>
            <a:chOff x="4135740" y="1795926"/>
            <a:chExt cx="558732" cy="575710"/>
          </a:xfrm>
        </p:grpSpPr>
        <p:grpSp>
          <p:nvGrpSpPr>
            <p:cNvPr id="28" name="Group 27">
              <a:extLst>
                <a:ext uri="{FF2B5EF4-FFF2-40B4-BE49-F238E27FC236}">
                  <a16:creationId xmlns:a16="http://schemas.microsoft.com/office/drawing/2014/main" id="{19823D03-625A-44AF-9047-BEBE5E2D6A1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135740" y="1795926"/>
              <a:ext cx="558732" cy="575710"/>
              <a:chOff x="1028007" y="1706560"/>
              <a:chExt cx="575710" cy="575710"/>
            </a:xfrm>
          </p:grpSpPr>
          <p:cxnSp>
            <p:nvCxnSpPr>
              <p:cNvPr id="30" name="Straight Connector 29">
                <a:extLst>
                  <a:ext uri="{FF2B5EF4-FFF2-40B4-BE49-F238E27FC236}">
                    <a16:creationId xmlns:a16="http://schemas.microsoft.com/office/drawing/2014/main" id="{3861FA53-1B2D-42E4-917A-1EFD6335A4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28007" y="1994415"/>
                <a:ext cx="57571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68A989-D930-4AD4-B238-66F0189140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028007" y="1994415"/>
                <a:ext cx="57571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Oval 28">
              <a:extLst>
                <a:ext uri="{FF2B5EF4-FFF2-40B4-BE49-F238E27FC236}">
                  <a16:creationId xmlns:a16="http://schemas.microsoft.com/office/drawing/2014/main" id="{83729635-CDB3-4134-BFCD-E66EF4736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6389" y="1946248"/>
              <a:ext cx="157434" cy="157434"/>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nsolas"/>
                <a:ea typeface="+mn-ea"/>
                <a:cs typeface="+mn-cs"/>
              </a:endParaRPr>
            </a:p>
          </p:txBody>
        </p:sp>
      </p:grpSp>
    </p:spTree>
    <p:extLst>
      <p:ext uri="{BB962C8B-B14F-4D97-AF65-F5344CB8AC3E}">
        <p14:creationId xmlns:p14="http://schemas.microsoft.com/office/powerpoint/2010/main" val="311366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9659" y="321732"/>
            <a:ext cx="5293730" cy="1964266"/>
          </a:xfrm>
          <a:prstGeom prst="rect">
            <a:avLst/>
          </a:prstGeom>
          <a:solidFill>
            <a:srgbClr val="385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765300" y="321732"/>
            <a:ext cx="5312227" cy="1964266"/>
          </a:xfrm>
        </p:spPr>
        <p:txBody>
          <a:bodyPr vert="horz" lIns="91440" tIns="45720" rIns="91440" bIns="45720" rtlCol="0" anchor="ctr">
            <a:normAutofit/>
          </a:bodyPr>
          <a:lstStyle/>
          <a:p>
            <a:pPr algn="ctr" defTabSz="914400"/>
            <a:r>
              <a:rPr lang="en-US" sz="3100" b="1">
                <a:solidFill>
                  <a:srgbClr val="FFFFFF"/>
                </a:solidFill>
              </a:rPr>
              <a:t>History 106: </a:t>
            </a:r>
            <a:br>
              <a:rPr lang="en-US" sz="3100" b="1">
                <a:solidFill>
                  <a:srgbClr val="FFFFFF"/>
                </a:solidFill>
              </a:rPr>
            </a:br>
            <a:r>
              <a:rPr lang="en-US" sz="3100" b="1">
                <a:solidFill>
                  <a:srgbClr val="FFFFFF"/>
                </a:solidFill>
              </a:rPr>
              <a:t>History in the News: </a:t>
            </a:r>
            <a:br>
              <a:rPr lang="en-US" sz="3100" b="1">
                <a:solidFill>
                  <a:srgbClr val="FFFFFF"/>
                </a:solidFill>
              </a:rPr>
            </a:br>
            <a:r>
              <a:rPr lang="en-US" sz="3100" b="1">
                <a:solidFill>
                  <a:srgbClr val="FFFFFF"/>
                </a:solidFill>
              </a:rPr>
              <a:t>Global Identities &amp; the Search for Justice</a:t>
            </a:r>
            <a:endParaRPr lang="en-US" sz="3700" b="1">
              <a:solidFill>
                <a:srgbClr val="FFFFFF"/>
              </a:solidFill>
            </a:endParaRPr>
          </a:p>
        </p:txBody>
      </p:sp>
      <p:sp>
        <p:nvSpPr>
          <p:cNvPr id="24" name="Rectangle 2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889" y="2432305"/>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Placeholder 16" descr="Unknown.jpeg"/>
          <p:cNvPicPr>
            <a:picLocks noGrp="1" noChangeAspect="1"/>
          </p:cNvPicPr>
          <p:nvPr>
            <p:ph type="pic" idx="1"/>
          </p:nvPr>
        </p:nvPicPr>
        <p:blipFill>
          <a:blip r:embed="rId2">
            <a:extLst>
              <a:ext uri="{28A0092B-C50C-407E-A947-70E740481C1C}">
                <a14:useLocalDpi xmlns:a14="http://schemas.microsoft.com/office/drawing/2010/main" val="0"/>
              </a:ext>
            </a:extLst>
          </a:blip>
          <a:srcRect t="-25771" b="-25771"/>
          <a:stretch>
            <a:fillRect/>
          </a:stretch>
        </p:blipFill>
        <p:spPr>
          <a:xfrm rot="21600000">
            <a:off x="1949058" y="2080816"/>
            <a:ext cx="4934932" cy="3434231"/>
          </a:xfrm>
          <a:prstGeom prst="rect">
            <a:avLst/>
          </a:prstGeom>
        </p:spPr>
      </p:pic>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4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 Placeholder 15"/>
          <p:cNvSpPr>
            <a:spLocks noGrp="1"/>
          </p:cNvSpPr>
          <p:nvPr>
            <p:ph type="body" sz="half" idx="2"/>
          </p:nvPr>
        </p:nvSpPr>
        <p:spPr>
          <a:xfrm>
            <a:off x="7241558" y="457200"/>
            <a:ext cx="3179554" cy="6077957"/>
          </a:xfrm>
        </p:spPr>
        <p:txBody>
          <a:bodyPr vert="horz" lIns="91440" tIns="45720" rIns="91440" bIns="45720" rtlCol="0" anchor="ctr">
            <a:noAutofit/>
          </a:bodyPr>
          <a:lstStyle/>
          <a:p>
            <a:pPr defTabSz="914400"/>
            <a:endParaRPr lang="en-US" sz="2400" b="1">
              <a:solidFill>
                <a:srgbClr val="FFFFFF"/>
              </a:solidFill>
            </a:endParaRPr>
          </a:p>
          <a:p>
            <a:pPr defTabSz="914400"/>
            <a:r>
              <a:rPr lang="en-US" sz="2400">
                <a:solidFill>
                  <a:srgbClr val="FFFFFF"/>
                </a:solidFill>
              </a:rPr>
              <a:t>Introduces the field of contemporary history through an examination of current events and issues.  Students follow international developments and offer historical contexts and evaluations within themes of global identities and the search for justice through the paradigm of globalization and human rights. </a:t>
            </a:r>
          </a:p>
        </p:txBody>
      </p:sp>
      <p:sp>
        <p:nvSpPr>
          <p:cNvPr id="3" name="TextBox 2">
            <a:extLst>
              <a:ext uri="{FF2B5EF4-FFF2-40B4-BE49-F238E27FC236}">
                <a16:creationId xmlns:a16="http://schemas.microsoft.com/office/drawing/2014/main" id="{516D8BB8-A293-2642-A421-76405A27B6A1}"/>
              </a:ext>
            </a:extLst>
          </p:cNvPr>
          <p:cNvSpPr txBox="1"/>
          <p:nvPr/>
        </p:nvSpPr>
        <p:spPr>
          <a:xfrm>
            <a:off x="2068287" y="5236030"/>
            <a:ext cx="4223657"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Georgia"/>
                <a:ea typeface="+mn-ea"/>
                <a:cs typeface="+mn-cs"/>
              </a:rPr>
              <a:t>Prof. </a:t>
            </a:r>
            <a:r>
              <a:rPr kumimoji="0" lang="en-US" sz="3600" b="1" i="0" u="none" strike="noStrike" kern="1200" cap="none" spc="0" normalizeH="0" baseline="0" noProof="0" dirty="0" err="1">
                <a:ln>
                  <a:noFill/>
                </a:ln>
                <a:solidFill>
                  <a:srgbClr val="70AD47">
                    <a:lumMod val="50000"/>
                  </a:srgbClr>
                </a:solidFill>
                <a:effectLst/>
                <a:uLnTx/>
                <a:uFillTx/>
                <a:latin typeface="Georgia"/>
                <a:ea typeface="+mn-ea"/>
                <a:cs typeface="+mn-cs"/>
              </a:rPr>
              <a:t>Wasyliw</a:t>
            </a:r>
            <a:r>
              <a:rPr kumimoji="0" lang="en-US" sz="3600" b="1" i="0" u="none" strike="noStrike" kern="1200" cap="none" spc="0" normalizeH="0" baseline="0" noProof="0" dirty="0">
                <a:ln>
                  <a:noFill/>
                </a:ln>
                <a:solidFill>
                  <a:srgbClr val="70AD47">
                    <a:lumMod val="50000"/>
                  </a:srgbClr>
                </a:solidFill>
                <a:effectLst/>
                <a:uLnTx/>
                <a:uFillTx/>
                <a:latin typeface="Georgia"/>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50000"/>
                  </a:srgbClr>
                </a:solidFill>
                <a:effectLst/>
                <a:uLnTx/>
                <a:uFillTx/>
                <a:latin typeface="Georgia"/>
                <a:ea typeface="+mn-ea"/>
                <a:cs typeface="+mn-cs"/>
              </a:rPr>
              <a:t>MWF 10 am and Noon</a:t>
            </a:r>
          </a:p>
        </p:txBody>
      </p:sp>
    </p:spTree>
    <p:extLst>
      <p:ext uri="{BB962C8B-B14F-4D97-AF65-F5344CB8AC3E}">
        <p14:creationId xmlns:p14="http://schemas.microsoft.com/office/powerpoint/2010/main" val="2622091009"/>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0643B-A305-477D-9160-44AD99C3D121}"/>
              </a:ext>
            </a:extLst>
          </p:cNvPr>
          <p:cNvPicPr>
            <a:picLocks noChangeAspect="1"/>
          </p:cNvPicPr>
          <p:nvPr/>
        </p:nvPicPr>
        <p:blipFill>
          <a:blip r:embed="rId2"/>
          <a:stretch>
            <a:fillRect/>
          </a:stretch>
        </p:blipFill>
        <p:spPr>
          <a:xfrm>
            <a:off x="-168812" y="0"/>
            <a:ext cx="12674990" cy="6857999"/>
          </a:xfrm>
          <a:prstGeom prst="rect">
            <a:avLst/>
          </a:prstGeom>
        </p:spPr>
      </p:pic>
    </p:spTree>
    <p:extLst>
      <p:ext uri="{BB962C8B-B14F-4D97-AF65-F5344CB8AC3E}">
        <p14:creationId xmlns:p14="http://schemas.microsoft.com/office/powerpoint/2010/main" val="3341786926"/>
      </p:ext>
    </p:extLst>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3F3046-884D-C94E-9EF5-72BD1007C475}"/>
              </a:ext>
            </a:extLst>
          </p:cNvPr>
          <p:cNvSpPr>
            <a:spLocks noGrp="1"/>
          </p:cNvSpPr>
          <p:nvPr>
            <p:ph type="title"/>
          </p:nvPr>
        </p:nvSpPr>
        <p:spPr>
          <a:xfrm>
            <a:off x="5069940" y="365124"/>
            <a:ext cx="6172200" cy="1828800"/>
          </a:xfrm>
        </p:spPr>
        <p:txBody>
          <a:bodyPr vert="horz" lIns="91440" tIns="45720" rIns="91440" bIns="45720" rtlCol="0" anchor="ctr">
            <a:normAutofit/>
          </a:bodyPr>
          <a:lstStyle/>
          <a:p>
            <a:r>
              <a:rPr lang="en-US" sz="2400" b="1" dirty="0"/>
              <a:t>HIST 352:  Monks, Heretics, and Scholars</a:t>
            </a:r>
            <a:br>
              <a:rPr lang="en-US" sz="2400" dirty="0"/>
            </a:br>
            <a:r>
              <a:rPr lang="en-US" sz="2400" dirty="0"/>
              <a:t>Prof. Klemm.  </a:t>
            </a:r>
            <a:r>
              <a:rPr lang="en-US" sz="2400" b="1" dirty="0"/>
              <a:t>TR 9:25</a:t>
            </a:r>
            <a:br>
              <a:rPr lang="en-US" sz="2400" dirty="0"/>
            </a:br>
            <a:endParaRPr lang="en-US" sz="2400" dirty="0"/>
          </a:p>
        </p:txBody>
      </p:sp>
      <p:pic>
        <p:nvPicPr>
          <p:cNvPr id="10" name="Content Placeholder 9">
            <a:extLst>
              <a:ext uri="{FF2B5EF4-FFF2-40B4-BE49-F238E27FC236}">
                <a16:creationId xmlns:a16="http://schemas.microsoft.com/office/drawing/2014/main" id="{A5D8507A-0B59-5B49-B0FF-0E49868F38E9}"/>
              </a:ext>
            </a:extLst>
          </p:cNvPr>
          <p:cNvPicPr>
            <a:picLocks noGrp="1" noChangeAspect="1"/>
          </p:cNvPicPr>
          <p:nvPr>
            <p:ph sz="half" idx="2"/>
          </p:nvPr>
        </p:nvPicPr>
        <p:blipFill rotWithShape="1">
          <a:blip r:embed="rId2"/>
          <a:srcRect l="4549" r="2774"/>
          <a:stretch/>
        </p:blipFill>
        <p:spPr>
          <a:xfrm>
            <a:off x="20" y="10"/>
            <a:ext cx="4639713" cy="6857990"/>
          </a:xfrm>
          <a:prstGeom prst="rect">
            <a:avLst/>
          </a:prstGeom>
        </p:spPr>
      </p:pic>
      <p:sp>
        <p:nvSpPr>
          <p:cNvPr id="8" name="Content Placeholder 7">
            <a:extLst>
              <a:ext uri="{FF2B5EF4-FFF2-40B4-BE49-F238E27FC236}">
                <a16:creationId xmlns:a16="http://schemas.microsoft.com/office/drawing/2014/main" id="{58774576-B750-CA42-922E-86F240D9C4A5}"/>
              </a:ext>
            </a:extLst>
          </p:cNvPr>
          <p:cNvSpPr>
            <a:spLocks noGrp="1"/>
          </p:cNvSpPr>
          <p:nvPr>
            <p:ph sz="half" idx="1"/>
          </p:nvPr>
        </p:nvSpPr>
        <p:spPr>
          <a:xfrm>
            <a:off x="5069940" y="2322576"/>
            <a:ext cx="6172200" cy="3858768"/>
          </a:xfrm>
        </p:spPr>
        <p:txBody>
          <a:bodyPr vert="horz" lIns="91440" tIns="45720" rIns="91440" bIns="45720" rtlCol="0">
            <a:normAutofit/>
          </a:bodyPr>
          <a:lstStyle/>
          <a:p>
            <a:pPr marL="0"/>
            <a:r>
              <a:rPr lang="en-US" sz="2400" dirty="0"/>
              <a:t>This course examines cultural changes in Europe from the 12th to early 14th centuries. This was a period of great change and growth (until the Black Death), witnessing the creation of universities, nascent states, gothic art and architecture, and new habits of thinking about the natural and supernatural worlds.</a:t>
            </a:r>
          </a:p>
        </p:txBody>
      </p:sp>
    </p:spTree>
    <p:extLst>
      <p:ext uri="{BB962C8B-B14F-4D97-AF65-F5344CB8AC3E}">
        <p14:creationId xmlns:p14="http://schemas.microsoft.com/office/powerpoint/2010/main" val="797249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463E8D-13E1-46D0-B43E-D3561477E32E}"/>
              </a:ext>
            </a:extLst>
          </p:cNvPr>
          <p:cNvSpPr>
            <a:spLocks noGrp="1"/>
          </p:cNvSpPr>
          <p:nvPr>
            <p:ph type="title"/>
          </p:nvPr>
        </p:nvSpPr>
        <p:spPr>
          <a:xfrm>
            <a:off x="630936" y="639520"/>
            <a:ext cx="3429000" cy="1719072"/>
          </a:xfrm>
        </p:spPr>
        <p:txBody>
          <a:bodyPr vert="horz" lIns="91440" tIns="45720" rIns="91440" bIns="45720" rtlCol="0" anchor="b">
            <a:normAutofit fontScale="90000"/>
          </a:bodyPr>
          <a:lstStyle/>
          <a:p>
            <a:r>
              <a:rPr lang="en-US" sz="3600" kern="1200" dirty="0">
                <a:solidFill>
                  <a:schemeClr val="tx1"/>
                </a:solidFill>
                <a:latin typeface="+mj-lt"/>
                <a:ea typeface="+mj-ea"/>
                <a:cs typeface="+mj-cs"/>
              </a:rPr>
              <a:t>Body and Society in the </a:t>
            </a:r>
            <a:r>
              <a:rPr lang="en-US" sz="3600" kern="1200" dirty="0">
                <a:solidFill>
                  <a:schemeClr val="tx1"/>
                </a:solidFill>
                <a:ea typeface="+mj-ea"/>
                <a:cs typeface="+mj-cs"/>
              </a:rPr>
              <a:t>Ancient</a:t>
            </a:r>
            <a:r>
              <a:rPr lang="en-US" sz="3600" kern="1200" dirty="0">
                <a:solidFill>
                  <a:schemeClr val="tx1"/>
                </a:solidFill>
                <a:latin typeface="+mj-lt"/>
                <a:ea typeface="+mj-ea"/>
                <a:cs typeface="+mj-cs"/>
              </a:rPr>
              <a:t> World</a:t>
            </a:r>
            <a:br>
              <a:rPr lang="en-US" sz="3600" kern="1200" dirty="0">
                <a:solidFill>
                  <a:schemeClr val="tx1"/>
                </a:solidFill>
                <a:latin typeface="+mj-lt"/>
                <a:ea typeface="+mj-ea"/>
                <a:cs typeface="+mj-cs"/>
              </a:rPr>
            </a:br>
            <a:r>
              <a:rPr lang="en-US" sz="2700" dirty="0"/>
              <a:t>Prof. Klemm  TR 2:35</a:t>
            </a:r>
            <a:br>
              <a:rPr lang="en-US" sz="3600" kern="1200" dirty="0">
                <a:solidFill>
                  <a:schemeClr val="tx1"/>
                </a:solidFill>
                <a:latin typeface="+mj-lt"/>
                <a:ea typeface="+mj-ea"/>
                <a:cs typeface="+mj-cs"/>
              </a:rPr>
            </a:br>
            <a:r>
              <a:rPr kumimoji="0" lang="en-US" sz="2600" b="0" i="0" u="none" strike="noStrike" kern="1200" cap="none" spc="0" normalizeH="0" baseline="0" noProof="0" dirty="0">
                <a:ln>
                  <a:noFill/>
                </a:ln>
                <a:solidFill>
                  <a:prstClr val="white"/>
                </a:solidFill>
                <a:effectLst/>
                <a:uLnTx/>
                <a:uFillTx/>
                <a:latin typeface="Garamond" panose="02020404030301010803" pitchFamily="18" charset="0"/>
                <a:ea typeface="+mj-ea"/>
                <a:cs typeface="+mj-cs"/>
              </a:rPr>
              <a:t>Prof. Klemm  TR 2:35</a:t>
            </a:r>
            <a:endParaRPr lang="en-US" sz="5400" kern="1200" dirty="0">
              <a:solidFill>
                <a:schemeClr val="tx1"/>
              </a:solidFill>
              <a:latin typeface="+mj-lt"/>
              <a:ea typeface="+mj-ea"/>
              <a:cs typeface="+mj-cs"/>
            </a:endParaRPr>
          </a:p>
        </p:txBody>
      </p:sp>
      <p:sp>
        <p:nvSpPr>
          <p:cNvPr id="205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53CEA4C-7130-4864-A8F5-D242D95BBEAD}"/>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1800" dirty="0">
                <a:effectLst/>
                <a:latin typeface="Garamond" panose="02020404030301010803" pitchFamily="18" charset="0"/>
                <a:ea typeface="Times New Roman" panose="02020603050405020304" pitchFamily="18" charset="0"/>
                <a:cs typeface="Times New Roman" panose="02020603050405020304" pitchFamily="18" charset="0"/>
              </a:rPr>
              <a:t>This class examines ancient Greek and Roman social history through the lens of bodies and their constraints. Topics include mythical paradigms of gendered behavior, sexuality and marriage, legal rights and restrictions for different classes, fertility cults, practices of enslavement, gladiators and other blood sport, treatment of the dead, ancient medical theory and practice, and ideas about the body and soul. </a:t>
            </a:r>
            <a:endParaRPr lang="en-US" sz="2200" dirty="0"/>
          </a:p>
        </p:txBody>
      </p:sp>
      <p:pic>
        <p:nvPicPr>
          <p:cNvPr id="2050" name="Picture 2" descr="Sarah E. Bond – Medium">
            <a:extLst>
              <a:ext uri="{FF2B5EF4-FFF2-40B4-BE49-F238E27FC236}">
                <a16:creationId xmlns:a16="http://schemas.microsoft.com/office/drawing/2014/main" id="{5DBAB783-BAEA-47AF-927E-A8BF0F3C40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380896"/>
            <a:ext cx="6903720" cy="409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61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Glorious Victory! – Art through the Ages">
            <a:extLst>
              <a:ext uri="{FF2B5EF4-FFF2-40B4-BE49-F238E27FC236}">
                <a16:creationId xmlns:a16="http://schemas.microsoft.com/office/drawing/2014/main" id="{73D14EF4-02C2-45E3-8643-691E74A14D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94" t="1029" r="23000" b="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A998EE0-6F38-454E-94BA-FD7FC524BA73}"/>
              </a:ext>
            </a:extLst>
          </p:cNvPr>
          <p:cNvSpPr>
            <a:spLocks noGrp="1"/>
          </p:cNvSpPr>
          <p:nvPr>
            <p:ph type="title"/>
          </p:nvPr>
        </p:nvSpPr>
        <p:spPr>
          <a:xfrm>
            <a:off x="371094" y="1161288"/>
            <a:ext cx="3438144" cy="1124712"/>
          </a:xfrm>
        </p:spPr>
        <p:txBody>
          <a:bodyPr anchor="b">
            <a:normAutofit/>
          </a:bodyPr>
          <a:lstStyle/>
          <a:p>
            <a:r>
              <a:rPr lang="en-US" sz="1800" b="0" i="0">
                <a:effectLst/>
                <a:latin typeface="Times New Roman" panose="02020603050405020304" pitchFamily="18" charset="0"/>
              </a:rPr>
              <a:t>Revolution and Counterrevolution in the Americas </a:t>
            </a:r>
            <a:br>
              <a:rPr lang="en-US" sz="1800" b="0" i="0">
                <a:effectLst/>
                <a:latin typeface="Times New Roman" panose="02020603050405020304" pitchFamily="18" charset="0"/>
              </a:rPr>
            </a:br>
            <a:endParaRPr lang="en-US" sz="180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9774FF86-2554-490D-A895-FCFBB1A04A2E}"/>
              </a:ext>
            </a:extLst>
          </p:cNvPr>
          <p:cNvSpPr>
            <a:spLocks noGrp="1"/>
          </p:cNvSpPr>
          <p:nvPr>
            <p:ph idx="1"/>
          </p:nvPr>
        </p:nvSpPr>
        <p:spPr>
          <a:xfrm>
            <a:off x="371094" y="2718054"/>
            <a:ext cx="3438906" cy="3207258"/>
          </a:xfrm>
        </p:spPr>
        <p:txBody>
          <a:bodyPr anchor="t">
            <a:normAutofit/>
          </a:bodyPr>
          <a:lstStyle/>
          <a:p>
            <a:r>
              <a:rPr lang="en-US" sz="1700" b="0" i="0" dirty="0">
                <a:effectLst/>
                <a:latin typeface="Times New Roman" panose="02020603050405020304" pitchFamily="18" charset="0"/>
              </a:rPr>
              <a:t>HIST 38800-01  </a:t>
            </a:r>
          </a:p>
          <a:p>
            <a:endParaRPr lang="en-US" sz="1700" dirty="0">
              <a:latin typeface="Times New Roman" panose="02020603050405020304" pitchFamily="18" charset="0"/>
            </a:endParaRPr>
          </a:p>
          <a:p>
            <a:pPr>
              <a:tabLst>
                <a:tab pos="1943100" algn="l"/>
              </a:tabLst>
            </a:pPr>
            <a:r>
              <a:rPr lang="en-US" sz="1700" b="0" i="0">
                <a:effectLst/>
                <a:latin typeface="Times New Roman" panose="02020603050405020304" pitchFamily="18" charset="0"/>
              </a:rPr>
              <a:t>MWF 4:00 – 5:15</a:t>
            </a:r>
            <a:endParaRPr lang="en-US" sz="1700"/>
          </a:p>
        </p:txBody>
      </p:sp>
    </p:spTree>
    <p:extLst>
      <p:ext uri="{BB962C8B-B14F-4D97-AF65-F5344CB8AC3E}">
        <p14:creationId xmlns:p14="http://schemas.microsoft.com/office/powerpoint/2010/main" val="9191145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4EDFE6-03CF-4FAB-B647-146765CFA604}"/>
              </a:ext>
            </a:extLst>
          </p:cNvPr>
          <p:cNvSpPr>
            <a:spLocks noGrp="1"/>
          </p:cNvSpPr>
          <p:nvPr>
            <p:ph type="title"/>
          </p:nvPr>
        </p:nvSpPr>
        <p:spPr>
          <a:xfrm>
            <a:off x="838200" y="1641752"/>
            <a:ext cx="4391024" cy="1323439"/>
          </a:xfrm>
        </p:spPr>
        <p:txBody>
          <a:bodyPr anchor="t">
            <a:normAutofit/>
          </a:bodyPr>
          <a:lstStyle/>
          <a:p>
            <a:r>
              <a:rPr lang="en-US" sz="2800" b="0" i="0">
                <a:solidFill>
                  <a:schemeClr val="bg1"/>
                </a:solidFill>
                <a:effectLst/>
                <a:latin typeface="Times New Roman" panose="02020603050405020304" pitchFamily="18" charset="0"/>
              </a:rPr>
              <a:t>Americans in Latin America during the Cold War </a:t>
            </a:r>
            <a:endParaRPr lang="en-US" sz="2800">
              <a:solidFill>
                <a:schemeClr val="bg1"/>
              </a:solidFill>
            </a:endParaRPr>
          </a:p>
        </p:txBody>
      </p:sp>
      <p:sp>
        <p:nvSpPr>
          <p:cNvPr id="3" name="Content Placeholder 2">
            <a:extLst>
              <a:ext uri="{FF2B5EF4-FFF2-40B4-BE49-F238E27FC236}">
                <a16:creationId xmlns:a16="http://schemas.microsoft.com/office/drawing/2014/main" id="{B1C89C5F-C941-4298-B013-C69B067CB488}"/>
              </a:ext>
            </a:extLst>
          </p:cNvPr>
          <p:cNvSpPr>
            <a:spLocks noGrp="1"/>
          </p:cNvSpPr>
          <p:nvPr>
            <p:ph idx="1"/>
          </p:nvPr>
        </p:nvSpPr>
        <p:spPr>
          <a:xfrm>
            <a:off x="838200" y="3146400"/>
            <a:ext cx="4391024" cy="2862288"/>
          </a:xfrm>
        </p:spPr>
        <p:txBody>
          <a:bodyPr>
            <a:normAutofit/>
          </a:bodyPr>
          <a:lstStyle/>
          <a:p>
            <a:r>
              <a:rPr lang="en-US" sz="2400" b="0" i="0">
                <a:solidFill>
                  <a:schemeClr val="bg1">
                    <a:alpha val="80000"/>
                  </a:schemeClr>
                </a:solidFill>
                <a:effectLst/>
                <a:latin typeface="Times New Roman" panose="02020603050405020304" pitchFamily="18" charset="0"/>
              </a:rPr>
              <a:t>HIST 48200</a:t>
            </a:r>
          </a:p>
          <a:p>
            <a:r>
              <a:rPr lang="en-US" sz="2400">
                <a:solidFill>
                  <a:schemeClr val="bg1">
                    <a:alpha val="80000"/>
                  </a:schemeClr>
                </a:solidFill>
                <a:latin typeface="Times New Roman" panose="02020603050405020304" pitchFamily="18" charset="0"/>
              </a:rPr>
              <a:t>TR 1:10pm-2:25pm</a:t>
            </a:r>
            <a:endParaRPr lang="en-US" sz="2400">
              <a:solidFill>
                <a:schemeClr val="bg1">
                  <a:alpha val="80000"/>
                </a:schemeClr>
              </a:solidFill>
            </a:endParaRPr>
          </a:p>
        </p:txBody>
      </p:sp>
      <p:pic>
        <p:nvPicPr>
          <p:cNvPr id="3074" name="Picture 2" descr="World Scholar: Latin America &amp;amp; the Caribbean - Collection">
            <a:extLst>
              <a:ext uri="{FF2B5EF4-FFF2-40B4-BE49-F238E27FC236}">
                <a16:creationId xmlns:a16="http://schemas.microsoft.com/office/drawing/2014/main" id="{6CD4ED0A-7A38-4B01-A9C2-532E64AD9D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02" r="8915"/>
          <a:stretch/>
        </p:blipFill>
        <p:spPr bwMode="auto">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74" name="Freeform: Shape 73">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921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EB368-E873-4002-A0BB-EB791716A105}"/>
              </a:ext>
            </a:extLst>
          </p:cNvPr>
          <p:cNvSpPr>
            <a:spLocks noGrp="1"/>
          </p:cNvSpPr>
          <p:nvPr>
            <p:ph type="title"/>
          </p:nvPr>
        </p:nvSpPr>
        <p:spPr>
          <a:xfrm>
            <a:off x="5069940" y="365124"/>
            <a:ext cx="6172200" cy="1828800"/>
          </a:xfrm>
        </p:spPr>
        <p:txBody>
          <a:bodyPr>
            <a:normAutofit/>
          </a:bodyPr>
          <a:lstStyle/>
          <a:p>
            <a:r>
              <a:rPr lang="en-US" b="0" i="0">
                <a:effectLst/>
                <a:latin typeface="Times New Roman" panose="02020603050405020304" pitchFamily="18" charset="0"/>
              </a:rPr>
              <a:t>History Capstone</a:t>
            </a:r>
            <a:endParaRPr lang="en-US" dirty="0"/>
          </a:p>
        </p:txBody>
      </p:sp>
      <p:pic>
        <p:nvPicPr>
          <p:cNvPr id="2050" name="Picture 2" descr="30 Amazing Photos Show How College Dorm Life Has Changed in the U.S Over  100 Years">
            <a:extLst>
              <a:ext uri="{FF2B5EF4-FFF2-40B4-BE49-F238E27FC236}">
                <a16:creationId xmlns:a16="http://schemas.microsoft.com/office/drawing/2014/main" id="{2233D0F5-A936-44AC-96C4-E451ECB211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79" r="8039"/>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DF09CB-2E3D-4587-B19D-387DD20D6EB0}"/>
              </a:ext>
            </a:extLst>
          </p:cNvPr>
          <p:cNvSpPr>
            <a:spLocks noGrp="1"/>
          </p:cNvSpPr>
          <p:nvPr>
            <p:ph idx="1"/>
          </p:nvPr>
        </p:nvSpPr>
        <p:spPr>
          <a:xfrm>
            <a:off x="5069940" y="2322576"/>
            <a:ext cx="6172200" cy="3858768"/>
          </a:xfrm>
        </p:spPr>
        <p:txBody>
          <a:bodyPr>
            <a:normAutofit/>
          </a:bodyPr>
          <a:lstStyle/>
          <a:p>
            <a:r>
              <a:rPr lang="en-US" sz="2400"/>
              <a:t>HIST 494</a:t>
            </a:r>
          </a:p>
          <a:p>
            <a:r>
              <a:rPr lang="en-US" sz="2400"/>
              <a:t>Thursday 235pm</a:t>
            </a:r>
          </a:p>
        </p:txBody>
      </p:sp>
    </p:spTree>
    <p:extLst>
      <p:ext uri="{BB962C8B-B14F-4D97-AF65-F5344CB8AC3E}">
        <p14:creationId xmlns:p14="http://schemas.microsoft.com/office/powerpoint/2010/main" val="53830296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彩绘木雕观音坐像：只将慈眼视众生（现藏于波士顿美术馆）_网易订阅">
            <a:extLst>
              <a:ext uri="{FF2B5EF4-FFF2-40B4-BE49-F238E27FC236}">
                <a16:creationId xmlns:a16="http://schemas.microsoft.com/office/drawing/2014/main" id="{775F53BF-AB7E-4F89-B76B-C4FCEF6E61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3950"/>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73795977-D71D-4603-8471-08A02FA7DDC5}"/>
              </a:ext>
            </a:extLst>
          </p:cNvPr>
          <p:cNvSpPr>
            <a:spLocks noGrp="1"/>
          </p:cNvSpPr>
          <p:nvPr>
            <p:ph type="title"/>
          </p:nvPr>
        </p:nvSpPr>
        <p:spPr>
          <a:xfrm>
            <a:off x="0" y="233267"/>
            <a:ext cx="8342615" cy="2333944"/>
          </a:xfrm>
        </p:spPr>
        <p:txBody>
          <a:bodyPr vert="horz" lIns="91440" tIns="45720" rIns="91440" bIns="45720" rtlCol="0" anchor="ctr">
            <a:normAutofit/>
          </a:bodyPr>
          <a:lstStyle/>
          <a:p>
            <a:pPr algn="ctr">
              <a:spcBef>
                <a:spcPts val="600"/>
              </a:spcBef>
              <a:spcAft>
                <a:spcPts val="1200"/>
              </a:spcAft>
            </a:pPr>
            <a:r>
              <a:rPr lang="en-US" sz="2800" b="1" kern="1200" dirty="0">
                <a:solidFill>
                  <a:schemeClr val="tx1"/>
                </a:solidFill>
                <a:latin typeface="+mj-lt"/>
                <a:ea typeface="+mj-ea"/>
                <a:cs typeface="+mj-cs"/>
              </a:rPr>
              <a:t>HIST 195</a:t>
            </a:r>
            <a:br>
              <a:rPr lang="en-US" sz="2800" b="1" kern="1200" dirty="0">
                <a:solidFill>
                  <a:schemeClr val="tx1"/>
                </a:solidFill>
                <a:latin typeface="+mj-lt"/>
                <a:ea typeface="+mj-ea"/>
                <a:cs typeface="+mj-cs"/>
              </a:rPr>
            </a:br>
            <a:r>
              <a:rPr lang="en-US" altLang="zh-CN" sz="2800" b="1" kern="1200" dirty="0">
                <a:solidFill>
                  <a:schemeClr val="tx1"/>
                </a:solidFill>
                <a:latin typeface="+mj-lt"/>
                <a:ea typeface="+mj-ea"/>
                <a:cs typeface="+mj-cs"/>
              </a:rPr>
              <a:t>Made In China: </a:t>
            </a:r>
            <a:r>
              <a:rPr lang="en-US" sz="2800" b="1" kern="1200" dirty="0">
                <a:solidFill>
                  <a:schemeClr val="tx1"/>
                </a:solidFill>
                <a:latin typeface="+mj-lt"/>
                <a:ea typeface="+mj-ea"/>
                <a:cs typeface="+mj-cs"/>
              </a:rPr>
              <a:t>A History of Chinese Artifacts before 1800</a:t>
            </a:r>
            <a:br>
              <a:rPr lang="en-US" sz="2100" kern="1200" dirty="0">
                <a:solidFill>
                  <a:schemeClr val="tx1"/>
                </a:solidFill>
                <a:latin typeface="+mj-lt"/>
                <a:ea typeface="+mj-ea"/>
                <a:cs typeface="+mj-cs"/>
              </a:rPr>
            </a:br>
            <a:r>
              <a:rPr lang="en-US" sz="2800" kern="1200" dirty="0">
                <a:solidFill>
                  <a:schemeClr val="tx1"/>
                </a:solidFill>
                <a:latin typeface="+mj-lt"/>
                <a:ea typeface="+mj-ea"/>
                <a:cs typeface="+mj-cs"/>
              </a:rPr>
              <a:t>Professor Zoe Shan LIN</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TR 2:35pm</a:t>
            </a:r>
            <a:endParaRPr lang="en-US" sz="2100" kern="1200" dirty="0">
              <a:solidFill>
                <a:schemeClr val="tx1"/>
              </a:solidFill>
              <a:latin typeface="+mj-lt"/>
              <a:ea typeface="+mj-ea"/>
              <a:cs typeface="+mj-cs"/>
            </a:endParaRPr>
          </a:p>
        </p:txBody>
      </p:sp>
      <p:sp>
        <p:nvSpPr>
          <p:cNvPr id="16" name="TextBox 15">
            <a:extLst>
              <a:ext uri="{FF2B5EF4-FFF2-40B4-BE49-F238E27FC236}">
                <a16:creationId xmlns:a16="http://schemas.microsoft.com/office/drawing/2014/main" id="{7432769A-AD84-4AEB-89B9-97ED084CC138}"/>
              </a:ext>
            </a:extLst>
          </p:cNvPr>
          <p:cNvSpPr txBox="1"/>
          <p:nvPr/>
        </p:nvSpPr>
        <p:spPr>
          <a:xfrm>
            <a:off x="275287" y="2430503"/>
            <a:ext cx="5753596" cy="3720573"/>
          </a:xfrm>
          <a:prstGeom prst="rect">
            <a:avLst/>
          </a:prstGeom>
        </p:spPr>
        <p:txBody>
          <a:bodyPr vert="horz" lIns="91440" tIns="45720" rIns="91440" bIns="45720" rtlCol="0" anchor="t">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dobe Devanagari" panose="02040503050201020203" pitchFamily="18" charset="0"/>
                <a:ea typeface="+mn-ea"/>
                <a:cs typeface="Adobe Devanagari" panose="02040503050201020203" pitchFamily="18" charset="0"/>
              </a:rPr>
              <a:t>This course introduces students to the cultural history behind Chinese artifacts, especially those found in major museums, including bronze vessels, mortuary objects, Buddhist statues, ceramics, scroll paintings, etc. Through the examination of these objects and documents related to them, students explore critical themes in the formation of the "Chinese culture": the diverse origins of the civilization, indigenous beliefs and religious practices in ancient China, the incorporation of Buddhism into Chinese culture, interactions between elite and popular cultures, and China's participation in global exchanges in the premodern period</a:t>
            </a:r>
          </a:p>
        </p:txBody>
      </p:sp>
      <p:pic>
        <p:nvPicPr>
          <p:cNvPr id="1028" name="Picture 4" descr="苏东坡书迹第一《寒食帖》荡过人生低谷的净与美| 璀璨中华文化| 名家名帖| 书法家| 大纪元">
            <a:extLst>
              <a:ext uri="{FF2B5EF4-FFF2-40B4-BE49-F238E27FC236}">
                <a16:creationId xmlns:a16="http://schemas.microsoft.com/office/drawing/2014/main" id="{D074DE7B-B543-4359-8421-8D03DD1435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41" r="22457" b="-2"/>
          <a:stretch/>
        </p:blipFill>
        <p:spPr bwMode="auto">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D2DE6D-F1E5-4135-8617-A8E77940CF7E}"/>
              </a:ext>
            </a:extLst>
          </p:cNvPr>
          <p:cNvPicPr>
            <a:picLocks noChangeAspect="1"/>
          </p:cNvPicPr>
          <p:nvPr/>
        </p:nvPicPr>
        <p:blipFill rotWithShape="1">
          <a:blip r:embed="rId4"/>
          <a:srcRect l="3205" r="17753" b="-3"/>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3" name="TextBox 2">
            <a:extLst>
              <a:ext uri="{FF2B5EF4-FFF2-40B4-BE49-F238E27FC236}">
                <a16:creationId xmlns:a16="http://schemas.microsoft.com/office/drawing/2014/main" id="{C8BD17C6-2BAB-43B2-AB2C-BDE7B84E935E}"/>
              </a:ext>
            </a:extLst>
          </p:cNvPr>
          <p:cNvSpPr txBox="1"/>
          <p:nvPr/>
        </p:nvSpPr>
        <p:spPr>
          <a:xfrm>
            <a:off x="215757" y="6255401"/>
            <a:ext cx="834261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dobe Devanagari" panose="02040503050201020203" pitchFamily="18" charset="0"/>
                <a:ea typeface="+mn-ea"/>
                <a:cs typeface="Adobe Devanagari" panose="02040503050201020203" pitchFamily="18" charset="0"/>
              </a:rPr>
              <a:t>Designation: Diversity; Global History; Anthropology – Cultural; Anthro-Arch &amp; Past Cultures</a:t>
            </a:r>
          </a:p>
        </p:txBody>
      </p:sp>
    </p:spTree>
    <p:extLst>
      <p:ext uri="{BB962C8B-B14F-4D97-AF65-F5344CB8AC3E}">
        <p14:creationId xmlns:p14="http://schemas.microsoft.com/office/powerpoint/2010/main" val="324877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 name="Picture 2">
            <a:extLst>
              <a:ext uri="{FF2B5EF4-FFF2-40B4-BE49-F238E27FC236}">
                <a16:creationId xmlns:a16="http://schemas.microsoft.com/office/drawing/2014/main" id="{1C378ED6-43F3-47D1-B4D5-C027BAD1BD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83">
            <a:extLst>
              <a:ext uri="{FF2B5EF4-FFF2-40B4-BE49-F238E27FC236}">
                <a16:creationId xmlns:a16="http://schemas.microsoft.com/office/drawing/2014/main" id="{83A2F612-F508-417B-A491-BD8078E1C0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6" name="Rectangle 85">
            <a:extLst>
              <a:ext uri="{FF2B5EF4-FFF2-40B4-BE49-F238E27FC236}">
                <a16:creationId xmlns:a16="http://schemas.microsoft.com/office/drawing/2014/main" id="{20668ECE-C6FE-449C-9FAC-41214B456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88" name="Picture 2">
            <a:extLst>
              <a:ext uri="{FF2B5EF4-FFF2-40B4-BE49-F238E27FC236}">
                <a16:creationId xmlns:a16="http://schemas.microsoft.com/office/drawing/2014/main" id="{D6B38277-8B93-4A59-9B87-98FB72A3AF3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hinese revolution posters">
            <a:extLst>
              <a:ext uri="{FF2B5EF4-FFF2-40B4-BE49-F238E27FC236}">
                <a16:creationId xmlns:a16="http://schemas.microsoft.com/office/drawing/2014/main" id="{F89E680D-F422-4A3A-8C13-44BF9C468B1D}"/>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9895" r="9892" b="-3"/>
          <a:stretch/>
        </p:blipFill>
        <p:spPr bwMode="auto">
          <a:xfrm>
            <a:off x="-3" y="3429011"/>
            <a:ext cx="4024741" cy="3428989"/>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descr="Xinhai Revolution images">
            <a:extLst>
              <a:ext uri="{FF2B5EF4-FFF2-40B4-BE49-F238E27FC236}">
                <a16:creationId xmlns:a16="http://schemas.microsoft.com/office/drawing/2014/main" id="{4E267958-5B5A-434D-87BE-F339B51212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67" r="10737" b="-4"/>
          <a:stretch/>
        </p:blipFill>
        <p:spPr bwMode="auto">
          <a:xfrm>
            <a:off x="21636" y="-13"/>
            <a:ext cx="4024761" cy="3429001"/>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a:extLst>
              <a:ext uri="{FF2B5EF4-FFF2-40B4-BE49-F238E27FC236}">
                <a16:creationId xmlns:a16="http://schemas.microsoft.com/office/drawing/2014/main" id="{466A25C6-A18E-4683-A429-07C1BA68E7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5" idx="1"/>
          </p:cNvCxnSpPr>
          <p:nvPr>
            <p:extLst>
              <p:ext uri="{386F3935-93C4-4BCD-93E2-E3B085C9AB24}">
                <p16:designElem xmlns:p16="http://schemas.microsoft.com/office/powerpoint/2015/main" val="1"/>
              </p:ext>
            </p:extLst>
          </p:nvPr>
        </p:nvCxnSpPr>
        <p:spPr>
          <a:xfrm flipV="1">
            <a:off x="43274" y="3428999"/>
            <a:ext cx="3981487"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D7F8C2B-99DC-41ED-A03E-BFF656B77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94" name="Picture 93">
            <a:extLst>
              <a:ext uri="{FF2B5EF4-FFF2-40B4-BE49-F238E27FC236}">
                <a16:creationId xmlns:a16="http://schemas.microsoft.com/office/drawing/2014/main" id="{7A702D7F-3FE1-43A9-ABFB-21601543A1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106074" y="618517"/>
            <a:ext cx="7799980" cy="1596177"/>
          </a:xfrm>
        </p:spPr>
        <p:txBody>
          <a:bodyPr vert="horz" lIns="91440" tIns="45720" rIns="91440" bIns="45720" rtlCol="0" anchor="ctr">
            <a:noAutofit/>
          </a:bodyPr>
          <a:lstStyle/>
          <a:p>
            <a:r>
              <a:rPr lang="en-US" sz="2800" b="1" dirty="0"/>
              <a:t>History 216: Revolutions in 20th-Century China</a:t>
            </a:r>
            <a:br>
              <a:rPr lang="en-US" sz="2800" dirty="0"/>
            </a:br>
            <a:r>
              <a:rPr lang="en-US" sz="2800" dirty="0"/>
              <a:t>MWF 11-11:50</a:t>
            </a:r>
            <a:br>
              <a:rPr lang="en-US" sz="2800" dirty="0"/>
            </a:br>
            <a:r>
              <a:rPr lang="en-US" sz="2800" dirty="0"/>
              <a:t>Prof. Zoe Shan Lin</a:t>
            </a:r>
          </a:p>
        </p:txBody>
      </p:sp>
      <p:sp>
        <p:nvSpPr>
          <p:cNvPr id="3" name="Content Placeholder 2"/>
          <p:cNvSpPr>
            <a:spLocks noGrp="1"/>
          </p:cNvSpPr>
          <p:nvPr>
            <p:ph type="body" sz="half" idx="2"/>
          </p:nvPr>
        </p:nvSpPr>
        <p:spPr>
          <a:xfrm>
            <a:off x="4534596" y="2367092"/>
            <a:ext cx="7267763" cy="3779184"/>
          </a:xfrm>
        </p:spPr>
        <p:txBody>
          <a:bodyPr vert="horz" lIns="91440" tIns="45720" rIns="91440" bIns="45720" rtlCol="0">
            <a:normAutofit lnSpcReduction="10000"/>
          </a:bodyPr>
          <a:lstStyle/>
          <a:p>
            <a:pPr algn="l"/>
            <a:br>
              <a:rPr lang="en-US" dirty="0"/>
            </a:br>
            <a:r>
              <a:rPr lang="en-US" sz="2000" b="0" i="0" cap="none" dirty="0"/>
              <a:t>This course examines the historical path of China from an empire to a republic and a communist regime through three revolutions: the 1911 revolution, the communist revolution, and the cultural revolution. While exploring the backgrounds, processes, and dynamics of these revolutions, the course focuses on themes including modernization, nationalism, gender, and the meanings of revolutions to people of various classes and interests.</a:t>
            </a:r>
          </a:p>
          <a:p>
            <a:pPr algn="l"/>
            <a:endParaRPr lang="en-US" sz="2000" b="0" i="0" cap="none" dirty="0"/>
          </a:p>
          <a:p>
            <a:pPr lvl="1"/>
            <a:r>
              <a:rPr lang="en-US" sz="1600" dirty="0"/>
              <a:t>Attributes: </a:t>
            </a:r>
            <a:r>
              <a:rPr lang="en-US" sz="1600" b="0" i="0" dirty="0"/>
              <a:t>Global History; Comparative &amp; Int'l - AA Min; Asian American Studies Elect</a:t>
            </a:r>
            <a:endParaRPr lang="en-US" sz="1600" dirty="0"/>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146877954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7CD7-A984-45A4-B2A0-5DD217FC640D}"/>
              </a:ext>
            </a:extLst>
          </p:cNvPr>
          <p:cNvSpPr>
            <a:spLocks noGrp="1"/>
          </p:cNvSpPr>
          <p:nvPr>
            <p:ph type="title"/>
          </p:nvPr>
        </p:nvSpPr>
        <p:spPr>
          <a:xfrm>
            <a:off x="4685016" y="332830"/>
            <a:ext cx="7356296" cy="1401448"/>
          </a:xfrm>
        </p:spPr>
        <p:txBody>
          <a:bodyPr vert="horz" lIns="91440" tIns="45720" rIns="91440" bIns="45720" rtlCol="0" anchor="t">
            <a:normAutofit fontScale="90000"/>
          </a:bodyPr>
          <a:lstStyle/>
          <a:p>
            <a:r>
              <a:rPr lang="en-US" b="1" dirty="0">
                <a:latin typeface="Garamond" panose="02020404030301010803" pitchFamily="18" charset="0"/>
              </a:rPr>
              <a:t>HIST 345: Gender and Family in Imperial China, 221 BCE to 1911</a:t>
            </a:r>
            <a:endParaRPr lang="en-US" dirty="0">
              <a:solidFill>
                <a:srgbClr val="000000"/>
              </a:solidFill>
            </a:endParaRPr>
          </a:p>
        </p:txBody>
      </p:sp>
      <p:pic>
        <p:nvPicPr>
          <p:cNvPr id="3" name="Picture 2">
            <a:extLst>
              <a:ext uri="{FF2B5EF4-FFF2-40B4-BE49-F238E27FC236}">
                <a16:creationId xmlns:a16="http://schemas.microsoft.com/office/drawing/2014/main" id="{7A228623-DAF1-4F29-B72F-4BBD15EDCF4A}"/>
              </a:ext>
            </a:extLst>
          </p:cNvPr>
          <p:cNvPicPr>
            <a:picLocks noChangeAspect="1"/>
          </p:cNvPicPr>
          <p:nvPr/>
        </p:nvPicPr>
        <p:blipFill rotWithShape="1">
          <a:blip r:embed="rId2">
            <a:alphaModFix/>
          </a:blip>
          <a:srcRect t="4488" r="1"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Rectangle 3">
            <a:extLst>
              <a:ext uri="{FF2B5EF4-FFF2-40B4-BE49-F238E27FC236}">
                <a16:creationId xmlns:a16="http://schemas.microsoft.com/office/drawing/2014/main" id="{4E8CDD95-9A0C-4A7C-AEF3-BEF56C8C3481}"/>
              </a:ext>
            </a:extLst>
          </p:cNvPr>
          <p:cNvSpPr/>
          <p:nvPr/>
        </p:nvSpPr>
        <p:spPr>
          <a:xfrm>
            <a:off x="5044682" y="1489518"/>
            <a:ext cx="5639685"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Professor Zoe Shan LIN: MWF 3-3:50 PM</a:t>
            </a:r>
          </a:p>
        </p:txBody>
      </p:sp>
      <p:sp>
        <p:nvSpPr>
          <p:cNvPr id="5" name="Rectangle 4">
            <a:extLst>
              <a:ext uri="{FF2B5EF4-FFF2-40B4-BE49-F238E27FC236}">
                <a16:creationId xmlns:a16="http://schemas.microsoft.com/office/drawing/2014/main" id="{A9CC13EB-4E05-41AC-A5A0-310095CEC82E}"/>
              </a:ext>
            </a:extLst>
          </p:cNvPr>
          <p:cNvSpPr/>
          <p:nvPr/>
        </p:nvSpPr>
        <p:spPr>
          <a:xfrm>
            <a:off x="5528270" y="2066201"/>
            <a:ext cx="6663729" cy="34718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abriola" panose="04040605051002020D02" pitchFamily="82" charset="0"/>
                <a:ea typeface="+mn-ea"/>
                <a:cs typeface="Adobe Devanagari" panose="02040503050201020203" pitchFamily="18" charset="0"/>
              </a:rPr>
              <a:t>Were women always and universally devalued and miserable throughout pre-modern China? How were gender relations and family dynamics intersected with philosophical ideals, religious values, political agendas, and economic developments? How did individuals, both male and female, navigate available choices to construct meaningful lives? This course explores these questions by investigating the changing nature of gender relations and family dynamics across China’s imperial period, from roughly 200 BCE to the early twentieth century. </a:t>
            </a:r>
          </a:p>
        </p:txBody>
      </p:sp>
      <p:sp>
        <p:nvSpPr>
          <p:cNvPr id="6" name="Rectangle 5">
            <a:extLst>
              <a:ext uri="{FF2B5EF4-FFF2-40B4-BE49-F238E27FC236}">
                <a16:creationId xmlns:a16="http://schemas.microsoft.com/office/drawing/2014/main" id="{42A35D19-14C9-4667-8A89-D2EE2F2486B6}"/>
              </a:ext>
            </a:extLst>
          </p:cNvPr>
          <p:cNvSpPr/>
          <p:nvPr/>
        </p:nvSpPr>
        <p:spPr>
          <a:xfrm>
            <a:off x="4948717" y="5538019"/>
            <a:ext cx="7001807"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Course Attributes: </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Global History; Comparative &amp; Int'l - AA Min; meets WGST elective and 300-level elective requirements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7" name="Rectangle 6">
            <a:extLst>
              <a:ext uri="{FF2B5EF4-FFF2-40B4-BE49-F238E27FC236}">
                <a16:creationId xmlns:a16="http://schemas.microsoft.com/office/drawing/2014/main" id="{E751711A-6D8E-4EF5-B133-2610E7F8CE51}"/>
              </a:ext>
            </a:extLst>
          </p:cNvPr>
          <p:cNvSpPr/>
          <p:nvPr/>
        </p:nvSpPr>
        <p:spPr>
          <a:xfrm>
            <a:off x="4278133" y="6087963"/>
            <a:ext cx="8003568" cy="6617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            Prerequisites: </a:t>
            </a: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One 200-level history course. </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If you have questions or would like an override, please email me: zslin@ithaca.edu.</a:t>
            </a:r>
          </a:p>
        </p:txBody>
      </p:sp>
    </p:spTree>
    <p:extLst>
      <p:ext uri="{BB962C8B-B14F-4D97-AF65-F5344CB8AC3E}">
        <p14:creationId xmlns:p14="http://schemas.microsoft.com/office/powerpoint/2010/main" val="1596545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History 168:  </a:t>
            </a:r>
            <a:br>
              <a:rPr lang="en-US" sz="3600" dirty="0"/>
            </a:br>
            <a:r>
              <a:rPr lang="en-US" sz="3600" dirty="0"/>
              <a:t>1968, a U.S. Revolution</a:t>
            </a:r>
            <a:br>
              <a:rPr lang="en-US" sz="3600" dirty="0"/>
            </a:br>
            <a:endParaRPr lang="en-US" sz="1600" dirty="0"/>
          </a:p>
        </p:txBody>
      </p:sp>
      <p:sp>
        <p:nvSpPr>
          <p:cNvPr id="7" name="Content Placeholder 6"/>
          <p:cNvSpPr>
            <a:spLocks noGrp="1"/>
          </p:cNvSpPr>
          <p:nvPr>
            <p:ph sz="half" idx="2"/>
          </p:nvPr>
        </p:nvSpPr>
        <p:spPr>
          <a:xfrm>
            <a:off x="6604420" y="1639757"/>
            <a:ext cx="3659112" cy="4604067"/>
          </a:xfrm>
        </p:spPr>
        <p:txBody>
          <a:bodyPr>
            <a:normAutofit fontScale="77500" lnSpcReduction="20000"/>
          </a:bodyPr>
          <a:lstStyle/>
          <a:p>
            <a:pPr marL="0" indent="0" algn="r">
              <a:buNone/>
            </a:pPr>
            <a:r>
              <a:rPr lang="en-US" sz="2400" dirty="0"/>
              <a:t>Prof. Michael Trotti</a:t>
            </a:r>
          </a:p>
          <a:p>
            <a:pPr marL="0" indent="0">
              <a:buNone/>
            </a:pPr>
            <a:r>
              <a:rPr lang="en-US" dirty="0"/>
              <a:t>A tour of the most tumultuous year of a transformative era: </a:t>
            </a:r>
          </a:p>
          <a:p>
            <a:r>
              <a:rPr lang="en-US" dirty="0"/>
              <a:t>turning points in Vietnam and in Civil Rights, </a:t>
            </a:r>
          </a:p>
          <a:p>
            <a:r>
              <a:rPr lang="en-US" dirty="0"/>
              <a:t>the heyday of the counterculture, </a:t>
            </a:r>
          </a:p>
          <a:p>
            <a:r>
              <a:rPr lang="en-US" dirty="0"/>
              <a:t>plus a race to the moon!  </a:t>
            </a:r>
          </a:p>
          <a:p>
            <a:pPr marL="0" indent="0">
              <a:buNone/>
            </a:pPr>
            <a:endParaRPr lang="en-US" dirty="0"/>
          </a:p>
          <a:p>
            <a:pPr marL="0" indent="0">
              <a:buNone/>
            </a:pPr>
            <a:r>
              <a:rPr lang="en-US" dirty="0"/>
              <a:t>Explore the year when “Law and Order” shared the stage with “Yippies” putting a pig forward for the Presidency.</a:t>
            </a:r>
          </a:p>
        </p:txBody>
      </p:sp>
      <p:pic>
        <p:nvPicPr>
          <p:cNvPr id="10" name="Content Placeholder 9" descr="1968-tet.pdf"/>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l="3309" t="30166" r="3527" b="29609"/>
          <a:stretch/>
        </p:blipFill>
        <p:spPr>
          <a:xfrm>
            <a:off x="1775460" y="2600333"/>
            <a:ext cx="4572000" cy="2554978"/>
          </a:xfrm>
        </p:spPr>
      </p:pic>
    </p:spTree>
    <p:extLst>
      <p:ext uri="{BB962C8B-B14F-4D97-AF65-F5344CB8AC3E}">
        <p14:creationId xmlns:p14="http://schemas.microsoft.com/office/powerpoint/2010/main" val="40343297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xmlns:p14="http://schemas.microsoft.com/office/powerpoint/2010/mai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3648-6B71-A24D-B899-CA0DFBDA548C}"/>
              </a:ext>
            </a:extLst>
          </p:cNvPr>
          <p:cNvSpPr>
            <a:spLocks noGrp="1"/>
          </p:cNvSpPr>
          <p:nvPr>
            <p:ph type="title"/>
          </p:nvPr>
        </p:nvSpPr>
        <p:spPr/>
        <p:txBody>
          <a:bodyPr/>
          <a:lstStyle/>
          <a:p>
            <a:pPr algn="ctr"/>
            <a:r>
              <a:rPr lang="en-US" dirty="0"/>
              <a:t>HIST 275</a:t>
            </a:r>
            <a:br>
              <a:rPr lang="en-US" dirty="0"/>
            </a:br>
            <a:r>
              <a:rPr lang="en-US" dirty="0"/>
              <a:t>History of U.S. Popular Culture</a:t>
            </a:r>
            <a:r>
              <a:rPr lang="en-US" dirty="0">
                <a:effectLst/>
              </a:rPr>
              <a:t> </a:t>
            </a:r>
            <a:endParaRPr lang="en-US" dirty="0"/>
          </a:p>
        </p:txBody>
      </p:sp>
      <p:sp>
        <p:nvSpPr>
          <p:cNvPr id="3" name="Content Placeholder 2">
            <a:extLst>
              <a:ext uri="{FF2B5EF4-FFF2-40B4-BE49-F238E27FC236}">
                <a16:creationId xmlns:a16="http://schemas.microsoft.com/office/drawing/2014/main" id="{4A137690-CF42-484A-8A8A-86B21D5D1375}"/>
              </a:ext>
            </a:extLst>
          </p:cNvPr>
          <p:cNvSpPr>
            <a:spLocks noGrp="1"/>
          </p:cNvSpPr>
          <p:nvPr>
            <p:ph sz="half" idx="1"/>
          </p:nvPr>
        </p:nvSpPr>
        <p:spPr>
          <a:xfrm>
            <a:off x="838200" y="1825625"/>
            <a:ext cx="6954078" cy="4351338"/>
          </a:xfrm>
        </p:spPr>
        <p:txBody>
          <a:bodyPr>
            <a:normAutofit fontScale="92500" lnSpcReduction="20000"/>
          </a:bodyPr>
          <a:lstStyle/>
          <a:p>
            <a:pPr marL="0" indent="0">
              <a:buNone/>
            </a:pPr>
            <a:r>
              <a:rPr lang="en-US" dirty="0"/>
              <a:t>From the early novel to the penny press to minstrelsy to P.T. Barnum to Burlesque to photography to baseball to the Columbian Exposition to Coney Island to Nickelodeons to Tarzan to radio to Charlie Chaplin to propaganda to the Motion Picture Production Code to integration of sports to TV’s sexism to ‘60s counterculture to contemporary culture’s obsession with technology…</a:t>
            </a:r>
          </a:p>
          <a:p>
            <a:pPr marL="0" indent="0">
              <a:buNone/>
            </a:pPr>
            <a:endParaRPr lang="en-US" dirty="0"/>
          </a:p>
          <a:p>
            <a:pPr marL="0" indent="0">
              <a:buNone/>
            </a:pPr>
            <a:r>
              <a:rPr lang="en-US" dirty="0"/>
              <a:t>… this course covers the impact of two centuries of American pop culture.</a:t>
            </a:r>
          </a:p>
          <a:p>
            <a:pPr marL="0" indent="0" algn="r">
              <a:buNone/>
            </a:pPr>
            <a:r>
              <a:rPr lang="en-US" sz="1500" dirty="0"/>
              <a:t>Prof: Michael Trotti</a:t>
            </a:r>
          </a:p>
        </p:txBody>
      </p:sp>
      <p:pic>
        <p:nvPicPr>
          <p:cNvPr id="6" name="Content Placeholder 5">
            <a:extLst>
              <a:ext uri="{FF2B5EF4-FFF2-40B4-BE49-F238E27FC236}">
                <a16:creationId xmlns:a16="http://schemas.microsoft.com/office/drawing/2014/main" id="{8318FD8A-A64E-AD4E-B25F-D79C512E1092}"/>
              </a:ext>
            </a:extLst>
          </p:cNvPr>
          <p:cNvPicPr>
            <a:picLocks noGrp="1" noChangeAspect="1"/>
          </p:cNvPicPr>
          <p:nvPr>
            <p:ph sz="half" idx="2"/>
          </p:nvPr>
        </p:nvPicPr>
        <p:blipFill rotWithShape="1">
          <a:blip r:embed="rId2"/>
          <a:srcRect l="32166" t="36620" r="32757" b="36275"/>
          <a:stretch/>
        </p:blipFill>
        <p:spPr>
          <a:xfrm>
            <a:off x="8534398" y="2120350"/>
            <a:ext cx="3286542" cy="3286537"/>
          </a:xfrm>
        </p:spPr>
      </p:pic>
    </p:spTree>
    <p:extLst>
      <p:ext uri="{BB962C8B-B14F-4D97-AF65-F5344CB8AC3E}">
        <p14:creationId xmlns:p14="http://schemas.microsoft.com/office/powerpoint/2010/main" val="1694768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5.xml><?xml version="1.0" encoding="utf-8"?>
<a:theme xmlns:a="http://schemas.openxmlformats.org/drawingml/2006/main" name="StreetscapeVTI">
  <a:themeElements>
    <a:clrScheme name="Streetscape2">
      <a:dk1>
        <a:sysClr val="windowText" lastClr="000000"/>
      </a:dk1>
      <a:lt1>
        <a:srgbClr val="FFFFFF"/>
      </a:lt1>
      <a:dk2>
        <a:srgbClr val="191919"/>
      </a:dk2>
      <a:lt2>
        <a:srgbClr val="F3F2EE"/>
      </a:lt2>
      <a:accent1>
        <a:srgbClr val="448885"/>
      </a:accent1>
      <a:accent2>
        <a:srgbClr val="627C58"/>
      </a:accent2>
      <a:accent3>
        <a:srgbClr val="848358"/>
      </a:accent3>
      <a:accent4>
        <a:srgbClr val="547096"/>
      </a:accent4>
      <a:accent5>
        <a:srgbClr val="646464"/>
      </a:accent5>
      <a:accent6>
        <a:srgbClr val="A8A8A8"/>
      </a:accent6>
      <a:hlink>
        <a:srgbClr val="0563C1"/>
      </a:hlink>
      <a:folHlink>
        <a:srgbClr val="954F72"/>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1135</Words>
  <Application>Microsoft Office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16</vt:i4>
      </vt:variant>
    </vt:vector>
  </HeadingPairs>
  <TitlesOfParts>
    <vt:vector size="37" baseType="lpstr">
      <vt:lpstr>Adobe Devanagari</vt:lpstr>
      <vt:lpstr>Arial</vt:lpstr>
      <vt:lpstr>Baskerville Old Face</vt:lpstr>
      <vt:lpstr>Calibri</vt:lpstr>
      <vt:lpstr>Calibri Light</vt:lpstr>
      <vt:lpstr>Consolas</vt:lpstr>
      <vt:lpstr>Franklin Gothic Heavy</vt:lpstr>
      <vt:lpstr>Gabriola</vt:lpstr>
      <vt:lpstr>Garamond</vt:lpstr>
      <vt:lpstr>Georgia</vt:lpstr>
      <vt:lpstr>Mistral</vt:lpstr>
      <vt:lpstr>Times New Roman</vt:lpstr>
      <vt:lpstr>Tw Cen MT</vt:lpstr>
      <vt:lpstr>Verdana</vt:lpstr>
      <vt:lpstr>Wingdings 2</vt:lpstr>
      <vt:lpstr>Office Theme</vt:lpstr>
      <vt:lpstr>1_Office Theme</vt:lpstr>
      <vt:lpstr>2_Office Theme</vt:lpstr>
      <vt:lpstr>Droplet</vt:lpstr>
      <vt:lpstr>StreetscapeVTI</vt:lpstr>
      <vt:lpstr>3_Office Theme</vt:lpstr>
      <vt:lpstr>HIST 270—History of American Environmental Thought Michael Smith T/H 10:50-12:05  </vt:lpstr>
      <vt:lpstr>Revolution and Counterrevolution in the Americas  </vt:lpstr>
      <vt:lpstr>Americans in Latin America during the Cold War </vt:lpstr>
      <vt:lpstr>History Capstone</vt:lpstr>
      <vt:lpstr>HIST 195 Made In China: A History of Chinese Artifacts before 1800 Professor Zoe Shan LIN TR 2:35pm</vt:lpstr>
      <vt:lpstr>History 216: Revolutions in 20th-Century China MWF 11-11:50 Prof. Zoe Shan Lin</vt:lpstr>
      <vt:lpstr>HIST 345: Gender and Family in Imperial China, 221 BCE to 1911</vt:lpstr>
      <vt:lpstr>History 168:   1968, a U.S. Revolution </vt:lpstr>
      <vt:lpstr>HIST 275 History of U.S. Popular Culture </vt:lpstr>
      <vt:lpstr>HIST 483: U.S. Seminar –  The Greatest and Gravest Generation, 1939-55</vt:lpstr>
      <vt:lpstr>History 141:   From the Margins:  European Social History, 1400-1945 MWF 2-2:50 Prof. Breuer</vt:lpstr>
      <vt:lpstr>Microhistories:   Gender, Religion, and Agency in Europe, 1350-1650 </vt:lpstr>
      <vt:lpstr>History 106:  History in the News:  Global Identities &amp; the Search for Justice</vt:lpstr>
      <vt:lpstr>PowerPoint Presentation</vt:lpstr>
      <vt:lpstr>HIST 352:  Monks, Heretics, and Scholars Prof. Klemm.  TR 9:25 </vt:lpstr>
      <vt:lpstr>Body and Society in the Ancient World Prof. Klemm  TR 2:35 Prof. Klemm  TR 2:35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 and Counterrevolution in the Americas</dc:title>
  <dc:creator>Matthew Klemm</dc:creator>
  <cp:lastModifiedBy>Matthew Klemm</cp:lastModifiedBy>
  <cp:revision>3</cp:revision>
  <dcterms:created xsi:type="dcterms:W3CDTF">2021-10-18T21:21:22Z</dcterms:created>
  <dcterms:modified xsi:type="dcterms:W3CDTF">2021-10-19T19:13:25Z</dcterms:modified>
</cp:coreProperties>
</file>