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6.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9"/>
  </p:notesMasterIdLst>
  <p:handoutMasterIdLst>
    <p:handoutMasterId r:id="rId30"/>
  </p:handoutMasterIdLst>
  <p:sldIdLst>
    <p:sldId id="272" r:id="rId2"/>
    <p:sldId id="273" r:id="rId3"/>
    <p:sldId id="274" r:id="rId4"/>
    <p:sldId id="276" r:id="rId5"/>
    <p:sldId id="277" r:id="rId6"/>
    <p:sldId id="278" r:id="rId7"/>
    <p:sldId id="279" r:id="rId8"/>
    <p:sldId id="302" r:id="rId9"/>
    <p:sldId id="303" r:id="rId10"/>
    <p:sldId id="280" r:id="rId11"/>
    <p:sldId id="283" r:id="rId12"/>
    <p:sldId id="281" r:id="rId13"/>
    <p:sldId id="282" r:id="rId14"/>
    <p:sldId id="304" r:id="rId15"/>
    <p:sldId id="284" r:id="rId16"/>
    <p:sldId id="285" r:id="rId17"/>
    <p:sldId id="287" r:id="rId18"/>
    <p:sldId id="290" r:id="rId19"/>
    <p:sldId id="294" r:id="rId20"/>
    <p:sldId id="293" r:id="rId21"/>
    <p:sldId id="295" r:id="rId22"/>
    <p:sldId id="297" r:id="rId23"/>
    <p:sldId id="305" r:id="rId24"/>
    <p:sldId id="306" r:id="rId25"/>
    <p:sldId id="308" r:id="rId26"/>
    <p:sldId id="300" r:id="rId27"/>
    <p:sldId id="301" r:id="rId28"/>
  </p:sldIdLst>
  <p:sldSz cx="24377650" cy="13716000"/>
  <p:notesSz cx="6858000" cy="9144000"/>
  <p:defaultTextStyle>
    <a:defPPr>
      <a:defRPr lang="en-US"/>
    </a:defPPr>
    <a:lvl1pPr marL="0" algn="l" defTabSz="1087777" rtl="0" eaLnBrk="1" latinLnBrk="0" hangingPunct="1">
      <a:defRPr sz="4200" kern="1200">
        <a:solidFill>
          <a:schemeClr val="tx1"/>
        </a:solidFill>
        <a:latin typeface="+mn-lt"/>
        <a:ea typeface="+mn-ea"/>
        <a:cs typeface="+mn-cs"/>
      </a:defRPr>
    </a:lvl1pPr>
    <a:lvl2pPr marL="1087777" algn="l" defTabSz="1087777" rtl="0" eaLnBrk="1" latinLnBrk="0" hangingPunct="1">
      <a:defRPr sz="4200" kern="1200">
        <a:solidFill>
          <a:schemeClr val="tx1"/>
        </a:solidFill>
        <a:latin typeface="+mn-lt"/>
        <a:ea typeface="+mn-ea"/>
        <a:cs typeface="+mn-cs"/>
      </a:defRPr>
    </a:lvl2pPr>
    <a:lvl3pPr marL="2175551" algn="l" defTabSz="1087777" rtl="0" eaLnBrk="1" latinLnBrk="0" hangingPunct="1">
      <a:defRPr sz="4200" kern="1200">
        <a:solidFill>
          <a:schemeClr val="tx1"/>
        </a:solidFill>
        <a:latin typeface="+mn-lt"/>
        <a:ea typeface="+mn-ea"/>
        <a:cs typeface="+mn-cs"/>
      </a:defRPr>
    </a:lvl3pPr>
    <a:lvl4pPr marL="3263325" algn="l" defTabSz="1087777" rtl="0" eaLnBrk="1" latinLnBrk="0" hangingPunct="1">
      <a:defRPr sz="4200" kern="1200">
        <a:solidFill>
          <a:schemeClr val="tx1"/>
        </a:solidFill>
        <a:latin typeface="+mn-lt"/>
        <a:ea typeface="+mn-ea"/>
        <a:cs typeface="+mn-cs"/>
      </a:defRPr>
    </a:lvl4pPr>
    <a:lvl5pPr marL="4351104" algn="l" defTabSz="1087777" rtl="0" eaLnBrk="1" latinLnBrk="0" hangingPunct="1">
      <a:defRPr sz="4200" kern="1200">
        <a:solidFill>
          <a:schemeClr val="tx1"/>
        </a:solidFill>
        <a:latin typeface="+mn-lt"/>
        <a:ea typeface="+mn-ea"/>
        <a:cs typeface="+mn-cs"/>
      </a:defRPr>
    </a:lvl5pPr>
    <a:lvl6pPr marL="5438881" algn="l" defTabSz="1087777" rtl="0" eaLnBrk="1" latinLnBrk="0" hangingPunct="1">
      <a:defRPr sz="4200" kern="1200">
        <a:solidFill>
          <a:schemeClr val="tx1"/>
        </a:solidFill>
        <a:latin typeface="+mn-lt"/>
        <a:ea typeface="+mn-ea"/>
        <a:cs typeface="+mn-cs"/>
      </a:defRPr>
    </a:lvl6pPr>
    <a:lvl7pPr marL="6526655" algn="l" defTabSz="1087777" rtl="0" eaLnBrk="1" latinLnBrk="0" hangingPunct="1">
      <a:defRPr sz="4200" kern="1200">
        <a:solidFill>
          <a:schemeClr val="tx1"/>
        </a:solidFill>
        <a:latin typeface="+mn-lt"/>
        <a:ea typeface="+mn-ea"/>
        <a:cs typeface="+mn-cs"/>
      </a:defRPr>
    </a:lvl7pPr>
    <a:lvl8pPr marL="7614429" algn="l" defTabSz="1087777" rtl="0" eaLnBrk="1" latinLnBrk="0" hangingPunct="1">
      <a:defRPr sz="4200" kern="1200">
        <a:solidFill>
          <a:schemeClr val="tx1"/>
        </a:solidFill>
        <a:latin typeface="+mn-lt"/>
        <a:ea typeface="+mn-ea"/>
        <a:cs typeface="+mn-cs"/>
      </a:defRPr>
    </a:lvl8pPr>
    <a:lvl9pPr marL="8702206" algn="l" defTabSz="1087777" rtl="0" eaLnBrk="1" latinLnBrk="0" hangingPunct="1">
      <a:defRPr sz="4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p15:clr>
            <a:srgbClr val="A4A3A4"/>
          </p15:clr>
        </p15:guide>
        <p15:guide id="2" pos="76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352"/>
    <a:srgbClr val="003E6F"/>
    <a:srgbClr val="EEA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87" autoAdjust="0"/>
    <p:restoredTop sz="94694" autoAdjust="0"/>
  </p:normalViewPr>
  <p:slideViewPr>
    <p:cSldViewPr snapToGrid="0" snapToObjects="1">
      <p:cViewPr varScale="1">
        <p:scale>
          <a:sx n="53" d="100"/>
          <a:sy n="53" d="100"/>
        </p:scale>
        <p:origin x="486" y="108"/>
      </p:cViewPr>
      <p:guideLst>
        <p:guide orient="horz" pos="4320"/>
        <p:guide pos="767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0DBE53-C581-2D41-9DEB-E50FF020B210}" type="datetime1">
              <a:rPr lang="en-US" smtClean="0"/>
              <a:pPr/>
              <a:t>8/21/2019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DFB1EC-8ABD-3847-8844-66DFC2B7304B}" type="slidenum">
              <a:rPr lang="en-US" smtClean="0"/>
              <a:pPr/>
              <a:t>‹#›</a:t>
            </a:fld>
            <a:endParaRPr lang="en-US"/>
          </a:p>
        </p:txBody>
      </p:sp>
    </p:spTree>
    <p:extLst>
      <p:ext uri="{BB962C8B-B14F-4D97-AF65-F5344CB8AC3E}">
        <p14:creationId xmlns:p14="http://schemas.microsoft.com/office/powerpoint/2010/main" val="39361465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013B3-44A8-E94B-8AC0-CF0CE48BE810}" type="datetime1">
              <a:rPr lang="en-US" smtClean="0"/>
              <a:pPr/>
              <a:t>8/21/2019</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3C773D-AD1C-5244-B449-F7F685ABFA71}" type="slidenum">
              <a:rPr lang="en-US" smtClean="0"/>
              <a:pPr/>
              <a:t>‹#›</a:t>
            </a:fld>
            <a:endParaRPr lang="en-US"/>
          </a:p>
        </p:txBody>
      </p:sp>
    </p:spTree>
    <p:extLst>
      <p:ext uri="{BB962C8B-B14F-4D97-AF65-F5344CB8AC3E}">
        <p14:creationId xmlns:p14="http://schemas.microsoft.com/office/powerpoint/2010/main" val="71059760"/>
      </p:ext>
    </p:extLst>
  </p:cSld>
  <p:clrMap bg1="lt1" tx1="dk1" bg2="lt2" tx2="dk2" accent1="accent1" accent2="accent2" accent3="accent3" accent4="accent4" accent5="accent5" accent6="accent6" hlink="hlink" folHlink="folHlink"/>
  <p:hf hdr="0" ftr="0" dt="0"/>
  <p:notesStyle>
    <a:lvl1pPr marL="0" algn="l" defTabSz="1087777" rtl="0" eaLnBrk="1" latinLnBrk="0" hangingPunct="1">
      <a:defRPr sz="2900" kern="1200">
        <a:solidFill>
          <a:schemeClr val="tx1"/>
        </a:solidFill>
        <a:latin typeface="+mn-lt"/>
        <a:ea typeface="+mn-ea"/>
        <a:cs typeface="+mn-cs"/>
      </a:defRPr>
    </a:lvl1pPr>
    <a:lvl2pPr marL="1087777" algn="l" defTabSz="1087777" rtl="0" eaLnBrk="1" latinLnBrk="0" hangingPunct="1">
      <a:defRPr sz="2900" kern="1200">
        <a:solidFill>
          <a:schemeClr val="tx1"/>
        </a:solidFill>
        <a:latin typeface="+mn-lt"/>
        <a:ea typeface="+mn-ea"/>
        <a:cs typeface="+mn-cs"/>
      </a:defRPr>
    </a:lvl2pPr>
    <a:lvl3pPr marL="2175551" algn="l" defTabSz="1087777" rtl="0" eaLnBrk="1" latinLnBrk="0" hangingPunct="1">
      <a:defRPr sz="2900" kern="1200">
        <a:solidFill>
          <a:schemeClr val="tx1"/>
        </a:solidFill>
        <a:latin typeface="+mn-lt"/>
        <a:ea typeface="+mn-ea"/>
        <a:cs typeface="+mn-cs"/>
      </a:defRPr>
    </a:lvl3pPr>
    <a:lvl4pPr marL="3263325" algn="l" defTabSz="1087777" rtl="0" eaLnBrk="1" latinLnBrk="0" hangingPunct="1">
      <a:defRPr sz="2900" kern="1200">
        <a:solidFill>
          <a:schemeClr val="tx1"/>
        </a:solidFill>
        <a:latin typeface="+mn-lt"/>
        <a:ea typeface="+mn-ea"/>
        <a:cs typeface="+mn-cs"/>
      </a:defRPr>
    </a:lvl4pPr>
    <a:lvl5pPr marL="4351104" algn="l" defTabSz="1087777" rtl="0" eaLnBrk="1" latinLnBrk="0" hangingPunct="1">
      <a:defRPr sz="2900" kern="1200">
        <a:solidFill>
          <a:schemeClr val="tx1"/>
        </a:solidFill>
        <a:latin typeface="+mn-lt"/>
        <a:ea typeface="+mn-ea"/>
        <a:cs typeface="+mn-cs"/>
      </a:defRPr>
    </a:lvl5pPr>
    <a:lvl6pPr marL="5438881" algn="l" defTabSz="1087777" rtl="0" eaLnBrk="1" latinLnBrk="0" hangingPunct="1">
      <a:defRPr sz="2900" kern="1200">
        <a:solidFill>
          <a:schemeClr val="tx1"/>
        </a:solidFill>
        <a:latin typeface="+mn-lt"/>
        <a:ea typeface="+mn-ea"/>
        <a:cs typeface="+mn-cs"/>
      </a:defRPr>
    </a:lvl6pPr>
    <a:lvl7pPr marL="6526655" algn="l" defTabSz="1087777" rtl="0" eaLnBrk="1" latinLnBrk="0" hangingPunct="1">
      <a:defRPr sz="2900" kern="1200">
        <a:solidFill>
          <a:schemeClr val="tx1"/>
        </a:solidFill>
        <a:latin typeface="+mn-lt"/>
        <a:ea typeface="+mn-ea"/>
        <a:cs typeface="+mn-cs"/>
      </a:defRPr>
    </a:lvl7pPr>
    <a:lvl8pPr marL="7614429" algn="l" defTabSz="1087777" rtl="0" eaLnBrk="1" latinLnBrk="0" hangingPunct="1">
      <a:defRPr sz="2900" kern="1200">
        <a:solidFill>
          <a:schemeClr val="tx1"/>
        </a:solidFill>
        <a:latin typeface="+mn-lt"/>
        <a:ea typeface="+mn-ea"/>
        <a:cs typeface="+mn-cs"/>
      </a:defRPr>
    </a:lvl8pPr>
    <a:lvl9pPr marL="8702206" algn="l" defTabSz="1087777" rtl="0" eaLnBrk="1" latinLnBrk="0" hangingPunct="1">
      <a:defRPr sz="2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le 2"/>
          <p:cNvSpPr>
            <a:spLocks noGrp="1"/>
          </p:cNvSpPr>
          <p:nvPr>
            <p:ph type="title"/>
          </p:nvPr>
        </p:nvSpPr>
        <p:spPr>
          <a:xfrm>
            <a:off x="1218883" y="4873287"/>
            <a:ext cx="21939885" cy="1589290"/>
          </a:xfrm>
        </p:spPr>
        <p:txBody>
          <a:body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Pictur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24377650" cy="11804650"/>
          </a:xfrm>
        </p:spPr>
        <p:txBody>
          <a:bodyPr/>
          <a:lstStyle/>
          <a:p>
            <a:endParaRPr lang="en-US"/>
          </a:p>
        </p:txBody>
      </p:sp>
    </p:spTree>
    <p:extLst>
      <p:ext uri="{BB962C8B-B14F-4D97-AF65-F5344CB8AC3E}">
        <p14:creationId xmlns:p14="http://schemas.microsoft.com/office/powerpoint/2010/main" val="21901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8883" y="402423"/>
            <a:ext cx="21939885" cy="1589290"/>
          </a:xfrm>
        </p:spPr>
        <p:txBody>
          <a:bodyPr>
            <a:spAutoFit/>
          </a:bodyPr>
          <a:lstStyle/>
          <a:p>
            <a:r>
              <a:rPr lang="en-US" dirty="0"/>
              <a:t>Click to edit Master title style</a:t>
            </a:r>
          </a:p>
        </p:txBody>
      </p:sp>
      <p:sp>
        <p:nvSpPr>
          <p:cNvPr id="3" name="Content Placeholder 2"/>
          <p:cNvSpPr>
            <a:spLocks noGrp="1"/>
          </p:cNvSpPr>
          <p:nvPr>
            <p:ph idx="1"/>
          </p:nvPr>
        </p:nvSpPr>
        <p:spPr>
          <a:xfrm>
            <a:off x="1958923" y="3091549"/>
            <a:ext cx="20145419" cy="7744773"/>
          </a:xfrm>
        </p:spPr>
        <p:txBody>
          <a:bodyPr>
            <a:normAutofit/>
          </a:bodyPr>
          <a:lstStyle>
            <a:lvl1pPr marL="685800" indent="-685800">
              <a:buSzPct val="100000"/>
              <a:buFont typeface="Arial"/>
              <a:buChar char="•"/>
              <a:defRPr sz="5000"/>
            </a:lvl1pPr>
            <a:lvl2pPr>
              <a:defRPr sz="4400"/>
            </a:lvl2pPr>
            <a:lvl3pPr>
              <a:defRPr sz="3800"/>
            </a:lvl3pPr>
            <a:lvl4pPr>
              <a:defRPr sz="5000"/>
            </a:lvl4pPr>
            <a:lvl5pPr>
              <a:defRPr sz="5000"/>
            </a:lvl5pPr>
          </a:lstStyle>
          <a:p>
            <a:pPr lvl="0"/>
            <a:r>
              <a:rPr lang="en-US" dirty="0"/>
              <a:t>Click to edit Master text styles</a:t>
            </a:r>
          </a:p>
          <a:p>
            <a:pPr lvl="1"/>
            <a:r>
              <a:rPr lang="en-US" dirty="0"/>
              <a:t>Second level</a:t>
            </a:r>
          </a:p>
          <a:p>
            <a:pPr lvl="2"/>
            <a:r>
              <a:rPr lang="en-US" dirty="0"/>
              <a:t>Third level</a:t>
            </a:r>
          </a:p>
        </p:txBody>
      </p:sp>
      <p:cxnSp>
        <p:nvCxnSpPr>
          <p:cNvPr id="15" name="Straight Connector 14"/>
          <p:cNvCxnSpPr/>
          <p:nvPr userDrawn="1"/>
        </p:nvCxnSpPr>
        <p:spPr>
          <a:xfrm>
            <a:off x="1958921" y="2155823"/>
            <a:ext cx="20508182" cy="3176"/>
          </a:xfrm>
          <a:prstGeom prst="line">
            <a:avLst/>
          </a:prstGeom>
          <a:ln w="12700">
            <a:solidFill>
              <a:srgbClr val="535352">
                <a:alpha val="88000"/>
              </a:srgb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1934717" y="2833061"/>
            <a:ext cx="9842957" cy="2384426"/>
          </a:xfrm>
        </p:spPr>
        <p:txBody>
          <a:bodyPr/>
          <a:lstStyle/>
          <a:p>
            <a:endParaRPr lang="en-US" dirty="0"/>
          </a:p>
        </p:txBody>
      </p:sp>
      <p:sp>
        <p:nvSpPr>
          <p:cNvPr id="19" name="Text Placeholder 18"/>
          <p:cNvSpPr>
            <a:spLocks noGrp="1"/>
          </p:cNvSpPr>
          <p:nvPr>
            <p:ph type="body" sz="quarter" idx="15"/>
          </p:nvPr>
        </p:nvSpPr>
        <p:spPr>
          <a:xfrm>
            <a:off x="1934717" y="5481878"/>
            <a:ext cx="9842957" cy="5463626"/>
          </a:xfrm>
        </p:spPr>
        <p:txBody>
          <a:bodyPr wrap="square" lIns="0" tIns="0" rIns="0" bIns="0">
            <a:noAutofit/>
          </a:bodyPr>
          <a:lstStyle>
            <a:lvl1pPr marL="0">
              <a:spcBef>
                <a:spcPts val="0"/>
              </a:spcBef>
              <a:buNone/>
              <a:defRPr sz="5000"/>
            </a:lvl1pPr>
            <a:lvl2pPr>
              <a:defRPr sz="4400"/>
            </a:lvl2pPr>
            <a:lvl3pPr>
              <a:defRPr sz="3800"/>
            </a:lvl3pPr>
            <a:lvl4pPr>
              <a:defRPr sz="5000"/>
            </a:lvl4pPr>
            <a:lvl5pPr>
              <a:defRPr sz="5000"/>
            </a:lvl5pPr>
          </a:lstStyle>
          <a:p>
            <a:pPr lvl="0"/>
            <a:r>
              <a:rPr lang="en-US" dirty="0"/>
              <a:t>Click to edit Master text styles</a:t>
            </a:r>
          </a:p>
          <a:p>
            <a:pPr lvl="1"/>
            <a:r>
              <a:rPr lang="en-US" dirty="0"/>
              <a:t>Second level</a:t>
            </a:r>
          </a:p>
          <a:p>
            <a:pPr lvl="2"/>
            <a:r>
              <a:rPr lang="en-US" dirty="0"/>
              <a:t>Third level</a:t>
            </a:r>
          </a:p>
        </p:txBody>
      </p:sp>
      <p:sp>
        <p:nvSpPr>
          <p:cNvPr id="22" name="Picture Placeholder 16"/>
          <p:cNvSpPr>
            <a:spLocks noGrp="1"/>
          </p:cNvSpPr>
          <p:nvPr>
            <p:ph type="pic" sz="quarter" idx="16"/>
          </p:nvPr>
        </p:nvSpPr>
        <p:spPr>
          <a:xfrm>
            <a:off x="12696673" y="2833061"/>
            <a:ext cx="9842957" cy="2384426"/>
          </a:xfrm>
        </p:spPr>
        <p:txBody>
          <a:bodyPr/>
          <a:lstStyle/>
          <a:p>
            <a:endParaRPr lang="en-US" dirty="0"/>
          </a:p>
        </p:txBody>
      </p:sp>
      <p:sp>
        <p:nvSpPr>
          <p:cNvPr id="23" name="Text Placeholder 18"/>
          <p:cNvSpPr>
            <a:spLocks noGrp="1"/>
          </p:cNvSpPr>
          <p:nvPr>
            <p:ph type="body" sz="quarter" idx="17"/>
          </p:nvPr>
        </p:nvSpPr>
        <p:spPr>
          <a:xfrm>
            <a:off x="12696673" y="5481878"/>
            <a:ext cx="9842957" cy="5463626"/>
          </a:xfrm>
        </p:spPr>
        <p:txBody>
          <a:bodyPr wrap="square" lIns="0" tIns="0" rIns="0" bIns="0">
            <a:noAutofit/>
          </a:bodyPr>
          <a:lstStyle>
            <a:lvl1pPr marL="0">
              <a:spcBef>
                <a:spcPts val="0"/>
              </a:spcBef>
              <a:buNone/>
              <a:defRPr sz="5000"/>
            </a:lvl1pPr>
            <a:lvl2pPr>
              <a:defRPr sz="4400"/>
            </a:lvl2pPr>
            <a:lvl3pPr>
              <a:defRPr sz="3800"/>
            </a:lvl3pPr>
            <a:lvl4pPr>
              <a:defRPr sz="5000"/>
            </a:lvl4pPr>
            <a:lvl5pPr>
              <a:defRPr sz="5000"/>
            </a:lvl5pPr>
          </a:lstStyle>
          <a:p>
            <a:pPr lvl="0"/>
            <a:r>
              <a:rPr lang="en-US" dirty="0"/>
              <a:t>Click to edit Master text styles</a:t>
            </a:r>
          </a:p>
          <a:p>
            <a:pPr lvl="1"/>
            <a:r>
              <a:rPr lang="en-US" dirty="0"/>
              <a:t>Second level</a:t>
            </a:r>
          </a:p>
          <a:p>
            <a:pPr lvl="2"/>
            <a:r>
              <a:rPr lang="en-US" dirty="0"/>
              <a:t>Third level</a:t>
            </a:r>
          </a:p>
        </p:txBody>
      </p:sp>
      <p:sp>
        <p:nvSpPr>
          <p:cNvPr id="8" name="Title 1"/>
          <p:cNvSpPr>
            <a:spLocks noGrp="1"/>
          </p:cNvSpPr>
          <p:nvPr>
            <p:ph type="title"/>
          </p:nvPr>
        </p:nvSpPr>
        <p:spPr>
          <a:xfrm>
            <a:off x="1218883" y="402423"/>
            <a:ext cx="21939885" cy="1589290"/>
          </a:xfrm>
        </p:spPr>
        <p:txBody>
          <a:bodyPr>
            <a:spAutoFit/>
          </a:bodyPr>
          <a:lstStyle/>
          <a:p>
            <a:r>
              <a:rPr lang="en-US" dirty="0"/>
              <a:t>Click to edit Master title style</a:t>
            </a:r>
          </a:p>
        </p:txBody>
      </p:sp>
      <p:cxnSp>
        <p:nvCxnSpPr>
          <p:cNvPr id="9" name="Straight Connector 8"/>
          <p:cNvCxnSpPr/>
          <p:nvPr userDrawn="1"/>
        </p:nvCxnSpPr>
        <p:spPr>
          <a:xfrm>
            <a:off x="1934716" y="2155823"/>
            <a:ext cx="20508182" cy="3176"/>
          </a:xfrm>
          <a:prstGeom prst="line">
            <a:avLst/>
          </a:prstGeom>
          <a:ln w="12700">
            <a:solidFill>
              <a:srgbClr val="535352">
                <a:alpha val="88000"/>
              </a:srgb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5667" y="7619437"/>
            <a:ext cx="20721003" cy="989126"/>
          </a:xfrm>
        </p:spPr>
        <p:txBody>
          <a:bodyPr anchor="b">
            <a:spAutoFit/>
          </a:bodyPr>
          <a:lstStyle>
            <a:lvl1pPr marL="0" indent="0">
              <a:buNone/>
              <a:defRPr sz="5000">
                <a:solidFill>
                  <a:srgbClr val="003E6F"/>
                </a:solidFill>
              </a:defRPr>
            </a:lvl1pPr>
            <a:lvl2pPr marL="1087777" indent="0">
              <a:buNone/>
              <a:defRPr sz="4200">
                <a:solidFill>
                  <a:schemeClr val="tx1">
                    <a:tint val="75000"/>
                  </a:schemeClr>
                </a:solidFill>
              </a:defRPr>
            </a:lvl2pPr>
            <a:lvl3pPr marL="2175551" indent="0">
              <a:buNone/>
              <a:defRPr sz="3800">
                <a:solidFill>
                  <a:schemeClr val="tx1">
                    <a:tint val="75000"/>
                  </a:schemeClr>
                </a:solidFill>
              </a:defRPr>
            </a:lvl3pPr>
            <a:lvl4pPr marL="3263325" indent="0">
              <a:buNone/>
              <a:defRPr sz="3400">
                <a:solidFill>
                  <a:schemeClr val="tx1">
                    <a:tint val="75000"/>
                  </a:schemeClr>
                </a:solidFill>
              </a:defRPr>
            </a:lvl4pPr>
            <a:lvl5pPr marL="4351104" indent="0">
              <a:buNone/>
              <a:defRPr sz="3400">
                <a:solidFill>
                  <a:schemeClr val="tx1">
                    <a:tint val="75000"/>
                  </a:schemeClr>
                </a:solidFill>
              </a:defRPr>
            </a:lvl5pPr>
            <a:lvl6pPr marL="5438881" indent="0">
              <a:buNone/>
              <a:defRPr sz="3400">
                <a:solidFill>
                  <a:schemeClr val="tx1">
                    <a:tint val="75000"/>
                  </a:schemeClr>
                </a:solidFill>
              </a:defRPr>
            </a:lvl6pPr>
            <a:lvl7pPr marL="6526655" indent="0">
              <a:buNone/>
              <a:defRPr sz="3400">
                <a:solidFill>
                  <a:schemeClr val="tx1">
                    <a:tint val="75000"/>
                  </a:schemeClr>
                </a:solidFill>
              </a:defRPr>
            </a:lvl7pPr>
            <a:lvl8pPr marL="7614429" indent="0">
              <a:buNone/>
              <a:defRPr sz="3400">
                <a:solidFill>
                  <a:schemeClr val="tx1">
                    <a:tint val="75000"/>
                  </a:schemeClr>
                </a:solidFill>
              </a:defRPr>
            </a:lvl8pPr>
            <a:lvl9pPr marL="8702206" indent="0">
              <a:buNone/>
              <a:defRPr sz="3400">
                <a:solidFill>
                  <a:schemeClr val="tx1">
                    <a:tint val="75000"/>
                  </a:schemeClr>
                </a:solidFill>
              </a:defRPr>
            </a:lvl9pPr>
          </a:lstStyle>
          <a:p>
            <a:pPr lvl="0"/>
            <a:r>
              <a:rPr lang="en-US" dirty="0"/>
              <a:t>Click to edit Master text styles</a:t>
            </a:r>
          </a:p>
        </p:txBody>
      </p:sp>
      <p:sp>
        <p:nvSpPr>
          <p:cNvPr id="5" name="Title 1"/>
          <p:cNvSpPr>
            <a:spLocks noGrp="1"/>
          </p:cNvSpPr>
          <p:nvPr>
            <p:ph type="title"/>
          </p:nvPr>
        </p:nvSpPr>
        <p:spPr>
          <a:xfrm>
            <a:off x="1925674" y="8889582"/>
            <a:ext cx="21233100" cy="1589290"/>
          </a:xfrm>
        </p:spPr>
        <p:txBody>
          <a:bodyPr wrap="square">
            <a:spAutoFit/>
          </a:bodyPr>
          <a:lstStyle>
            <a:lvl1pPr algn="l">
              <a:defRPr/>
            </a:lvl1pPr>
          </a:lstStyle>
          <a:p>
            <a:r>
              <a:rPr lang="en-US" dirty="0"/>
              <a:t>Click to edit Master title style</a:t>
            </a:r>
          </a:p>
        </p:txBody>
      </p:sp>
      <p:cxnSp>
        <p:nvCxnSpPr>
          <p:cNvPr id="6" name="Straight Connector 5"/>
          <p:cNvCxnSpPr/>
          <p:nvPr userDrawn="1"/>
        </p:nvCxnSpPr>
        <p:spPr>
          <a:xfrm>
            <a:off x="1925669" y="8844401"/>
            <a:ext cx="20508182" cy="3176"/>
          </a:xfrm>
          <a:prstGeom prst="line">
            <a:avLst/>
          </a:prstGeom>
          <a:ln w="12700">
            <a:solidFill>
              <a:srgbClr val="535352">
                <a:alpha val="88000"/>
              </a:srgb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47009" y="2351290"/>
            <a:ext cx="10460124" cy="1758567"/>
          </a:xfrm>
        </p:spPr>
        <p:txBody>
          <a:bodyPr wrap="square" anchor="b">
            <a:spAutoFit/>
          </a:bodyPr>
          <a:lstStyle>
            <a:lvl1pPr marL="0" indent="0">
              <a:buNone/>
              <a:defRPr sz="5000" b="1"/>
            </a:lvl1pPr>
            <a:lvl2pPr marL="1087777" indent="0">
              <a:buNone/>
              <a:defRPr sz="4700" b="1"/>
            </a:lvl2pPr>
            <a:lvl3pPr marL="2175551" indent="0">
              <a:buNone/>
              <a:defRPr sz="4200" b="1"/>
            </a:lvl3pPr>
            <a:lvl4pPr marL="3263325" indent="0">
              <a:buNone/>
              <a:defRPr sz="3800" b="1"/>
            </a:lvl4pPr>
            <a:lvl5pPr marL="4351104" indent="0">
              <a:buNone/>
              <a:defRPr sz="3800" b="1"/>
            </a:lvl5pPr>
            <a:lvl6pPr marL="5438881" indent="0">
              <a:buNone/>
              <a:defRPr sz="3800" b="1"/>
            </a:lvl6pPr>
            <a:lvl7pPr marL="6526655" indent="0">
              <a:buNone/>
              <a:defRPr sz="3800" b="1"/>
            </a:lvl7pPr>
            <a:lvl8pPr marL="7614429" indent="0">
              <a:buNone/>
              <a:defRPr sz="3800" b="1"/>
            </a:lvl8pPr>
            <a:lvl9pPr marL="8702206" indent="0">
              <a:buNone/>
              <a:defRPr sz="3800" b="1"/>
            </a:lvl9pPr>
          </a:lstStyle>
          <a:p>
            <a:pPr lvl="0"/>
            <a:r>
              <a:rPr lang="en-US" dirty="0"/>
              <a:t>Click to edit Master text styles</a:t>
            </a:r>
          </a:p>
        </p:txBody>
      </p:sp>
      <p:sp>
        <p:nvSpPr>
          <p:cNvPr id="4" name="Content Placeholder 3"/>
          <p:cNvSpPr>
            <a:spLocks noGrp="1"/>
          </p:cNvSpPr>
          <p:nvPr>
            <p:ph sz="half" idx="2"/>
          </p:nvPr>
        </p:nvSpPr>
        <p:spPr>
          <a:xfrm>
            <a:off x="12747009" y="4135623"/>
            <a:ext cx="10460124" cy="7041893"/>
          </a:xfrm>
        </p:spPr>
        <p:txBody>
          <a:bodyPr>
            <a:normAutofit/>
          </a:bodyPr>
          <a:lstStyle>
            <a:lvl1pPr marL="458788" indent="-446088">
              <a:spcBef>
                <a:spcPts val="0"/>
              </a:spcBef>
              <a:tabLst/>
              <a:defRPr sz="5000"/>
            </a:lvl1pPr>
            <a:lvl2pPr>
              <a:defRPr sz="4400"/>
            </a:lvl2pPr>
            <a:lvl3pPr>
              <a:defRPr sz="3800"/>
            </a:lvl3pPr>
            <a:lvl4pPr>
              <a:defRPr sz="5000"/>
            </a:lvl4pPr>
            <a:lvl5pPr>
              <a:defRPr sz="5000"/>
            </a:lvl5pPr>
            <a:lvl6pPr>
              <a:defRPr sz="3800"/>
            </a:lvl6pPr>
            <a:lvl7pPr>
              <a:defRPr sz="3800"/>
            </a:lvl7pPr>
            <a:lvl8pPr>
              <a:defRPr sz="3800"/>
            </a:lvl8pPr>
            <a:lvl9pPr>
              <a:defRPr sz="38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1267250" y="2351290"/>
            <a:ext cx="10469826" cy="1758567"/>
          </a:xfrm>
        </p:spPr>
        <p:txBody>
          <a:bodyPr wrap="square" anchor="b">
            <a:spAutoFit/>
          </a:bodyPr>
          <a:lstStyle>
            <a:lvl1pPr marL="0" indent="0">
              <a:buNone/>
              <a:defRPr sz="5000" b="1"/>
            </a:lvl1pPr>
            <a:lvl2pPr marL="1087777" indent="0">
              <a:buNone/>
              <a:defRPr sz="4700" b="1"/>
            </a:lvl2pPr>
            <a:lvl3pPr marL="2175551" indent="0">
              <a:buNone/>
              <a:defRPr sz="4200" b="1"/>
            </a:lvl3pPr>
            <a:lvl4pPr marL="3263325" indent="0">
              <a:buNone/>
              <a:defRPr sz="3800" b="1"/>
            </a:lvl4pPr>
            <a:lvl5pPr marL="4351104" indent="0">
              <a:buNone/>
              <a:defRPr sz="3800" b="1"/>
            </a:lvl5pPr>
            <a:lvl6pPr marL="5438881" indent="0">
              <a:buNone/>
              <a:defRPr sz="3800" b="1"/>
            </a:lvl6pPr>
            <a:lvl7pPr marL="6526655" indent="0">
              <a:buNone/>
              <a:defRPr sz="3800" b="1"/>
            </a:lvl7pPr>
            <a:lvl8pPr marL="7614429" indent="0">
              <a:buNone/>
              <a:defRPr sz="3800" b="1"/>
            </a:lvl8pPr>
            <a:lvl9pPr marL="8702206" indent="0">
              <a:buNone/>
              <a:defRPr sz="3800" b="1"/>
            </a:lvl9pPr>
          </a:lstStyle>
          <a:p>
            <a:pPr lvl="0"/>
            <a:r>
              <a:rPr lang="en-US" dirty="0"/>
              <a:t>Click to edit Master text styles</a:t>
            </a:r>
          </a:p>
        </p:txBody>
      </p:sp>
      <p:sp>
        <p:nvSpPr>
          <p:cNvPr id="6" name="Content Placeholder 5"/>
          <p:cNvSpPr>
            <a:spLocks noGrp="1"/>
          </p:cNvSpPr>
          <p:nvPr>
            <p:ph sz="quarter" idx="4"/>
          </p:nvPr>
        </p:nvSpPr>
        <p:spPr>
          <a:xfrm>
            <a:off x="1267250" y="4135623"/>
            <a:ext cx="10469826" cy="7041893"/>
          </a:xfrm>
        </p:spPr>
        <p:txBody>
          <a:bodyPr>
            <a:normAutofit/>
          </a:bodyPr>
          <a:lstStyle>
            <a:lvl1pPr marL="458788" indent="-446088">
              <a:spcBef>
                <a:spcPts val="0"/>
              </a:spcBef>
              <a:tabLst/>
              <a:defRPr sz="5000"/>
            </a:lvl1pPr>
            <a:lvl2pPr>
              <a:defRPr sz="4400"/>
            </a:lvl2pPr>
            <a:lvl3pPr>
              <a:defRPr sz="3800"/>
            </a:lvl3pPr>
            <a:lvl4pPr>
              <a:defRPr sz="5000"/>
            </a:lvl4pPr>
            <a:lvl5pPr>
              <a:defRPr sz="5000"/>
            </a:lvl5pPr>
            <a:lvl6pPr>
              <a:defRPr sz="3800"/>
            </a:lvl6pPr>
            <a:lvl7pPr>
              <a:defRPr sz="3800"/>
            </a:lvl7pPr>
            <a:lvl8pPr>
              <a:defRPr sz="3800"/>
            </a:lvl8pPr>
            <a:lvl9pPr>
              <a:defRPr sz="3800"/>
            </a:lvl9pPr>
          </a:lstStyle>
          <a:p>
            <a:pPr lvl="0"/>
            <a:r>
              <a:rPr lang="en-US" dirty="0"/>
              <a:t>Click to edit Master text styles</a:t>
            </a:r>
          </a:p>
          <a:p>
            <a:pPr lvl="1"/>
            <a:r>
              <a:rPr lang="en-US" dirty="0"/>
              <a:t>Second level</a:t>
            </a:r>
          </a:p>
          <a:p>
            <a:pPr lvl="2"/>
            <a:r>
              <a:rPr lang="en-US" dirty="0"/>
              <a:t>Third level</a:t>
            </a:r>
          </a:p>
        </p:txBody>
      </p:sp>
      <p:sp>
        <p:nvSpPr>
          <p:cNvPr id="10" name="Title 1"/>
          <p:cNvSpPr>
            <a:spLocks noGrp="1"/>
          </p:cNvSpPr>
          <p:nvPr>
            <p:ph type="title"/>
          </p:nvPr>
        </p:nvSpPr>
        <p:spPr>
          <a:xfrm>
            <a:off x="1267249" y="112150"/>
            <a:ext cx="21939885" cy="1589290"/>
          </a:xfrm>
        </p:spPr>
        <p:txBody>
          <a:bodyPr>
            <a:spAutoFit/>
          </a:bodyPr>
          <a:lstStyle/>
          <a:p>
            <a:r>
              <a:rPr lang="en-US" dirty="0"/>
              <a:t>Click to edit Master title style</a:t>
            </a:r>
          </a:p>
        </p:txBody>
      </p:sp>
      <p:cxnSp>
        <p:nvCxnSpPr>
          <p:cNvPr id="11" name="Straight Connector 10"/>
          <p:cNvCxnSpPr/>
          <p:nvPr userDrawn="1"/>
        </p:nvCxnSpPr>
        <p:spPr>
          <a:xfrm>
            <a:off x="1886373" y="1935975"/>
            <a:ext cx="20508182" cy="3176"/>
          </a:xfrm>
          <a:prstGeom prst="line">
            <a:avLst/>
          </a:prstGeom>
          <a:ln w="12700">
            <a:solidFill>
              <a:srgbClr val="535352">
                <a:alpha val="88000"/>
              </a:srgb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1218883" y="402423"/>
            <a:ext cx="21939885" cy="1589290"/>
          </a:xfrm>
        </p:spPr>
        <p:txBody>
          <a:bodyPr>
            <a:spAutoFit/>
          </a:bodyPr>
          <a:lstStyle/>
          <a:p>
            <a:r>
              <a:rPr lang="en-US" dirty="0"/>
              <a:t>Click to edit Master title style</a:t>
            </a:r>
          </a:p>
        </p:txBody>
      </p:sp>
      <p:cxnSp>
        <p:nvCxnSpPr>
          <p:cNvPr id="5" name="Straight Connector 4"/>
          <p:cNvCxnSpPr/>
          <p:nvPr userDrawn="1"/>
        </p:nvCxnSpPr>
        <p:spPr>
          <a:xfrm>
            <a:off x="1958921" y="2155823"/>
            <a:ext cx="20508182" cy="3176"/>
          </a:xfrm>
          <a:prstGeom prst="line">
            <a:avLst/>
          </a:prstGeom>
          <a:ln w="12700">
            <a:solidFill>
              <a:srgbClr val="535352">
                <a:alpha val="88000"/>
              </a:srgb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with Large Pic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33045" y="495562"/>
            <a:ext cx="7425139" cy="1943233"/>
          </a:xfrm>
        </p:spPr>
        <p:txBody>
          <a:bodyPr wrap="square" anchor="b">
            <a:spAutoFit/>
          </a:bodyPr>
          <a:lstStyle>
            <a:lvl1pPr algn="l">
              <a:defRPr sz="5600" b="0"/>
            </a:lvl1pPr>
          </a:lstStyle>
          <a:p>
            <a:r>
              <a:rPr lang="en-US" dirty="0"/>
              <a:t>Click to edit Master   title style</a:t>
            </a:r>
          </a:p>
        </p:txBody>
      </p:sp>
      <p:sp>
        <p:nvSpPr>
          <p:cNvPr id="4" name="Text Placeholder 3"/>
          <p:cNvSpPr>
            <a:spLocks noGrp="1"/>
          </p:cNvSpPr>
          <p:nvPr>
            <p:ph type="body" sz="half" idx="2"/>
          </p:nvPr>
        </p:nvSpPr>
        <p:spPr>
          <a:xfrm>
            <a:off x="1333045" y="2473338"/>
            <a:ext cx="7425139" cy="8826750"/>
          </a:xfrm>
        </p:spPr>
        <p:txBody>
          <a:bodyPr>
            <a:normAutofit/>
          </a:bodyPr>
          <a:lstStyle>
            <a:lvl1pPr marL="0" indent="0">
              <a:buNone/>
              <a:defRPr sz="5000"/>
            </a:lvl1pPr>
            <a:lvl2pPr marL="1087777" indent="0">
              <a:buNone/>
              <a:defRPr sz="2900"/>
            </a:lvl2pPr>
            <a:lvl3pPr marL="2175551" indent="0">
              <a:buNone/>
              <a:defRPr sz="2500"/>
            </a:lvl3pPr>
            <a:lvl4pPr marL="3263325" indent="0">
              <a:buNone/>
              <a:defRPr sz="2000"/>
            </a:lvl4pPr>
            <a:lvl5pPr marL="4351104" indent="0">
              <a:buNone/>
              <a:defRPr sz="2000"/>
            </a:lvl5pPr>
            <a:lvl6pPr marL="5438881" indent="0">
              <a:buNone/>
              <a:defRPr sz="2000"/>
            </a:lvl6pPr>
            <a:lvl7pPr marL="6526655" indent="0">
              <a:buNone/>
              <a:defRPr sz="2000"/>
            </a:lvl7pPr>
            <a:lvl8pPr marL="7614429" indent="0">
              <a:buNone/>
              <a:defRPr sz="2000"/>
            </a:lvl8pPr>
            <a:lvl9pPr marL="8702206" indent="0">
              <a:buNone/>
              <a:defRPr sz="2000"/>
            </a:lvl9pPr>
          </a:lstStyle>
          <a:p>
            <a:pPr lvl="0"/>
            <a:r>
              <a:rPr lang="en-US" dirty="0"/>
              <a:t>Click to edit Master text styles</a:t>
            </a:r>
          </a:p>
        </p:txBody>
      </p:sp>
      <p:sp>
        <p:nvSpPr>
          <p:cNvPr id="6" name="Picture Placeholder 5"/>
          <p:cNvSpPr>
            <a:spLocks noGrp="1"/>
          </p:cNvSpPr>
          <p:nvPr>
            <p:ph type="pic" sz="quarter" idx="10"/>
          </p:nvPr>
        </p:nvSpPr>
        <p:spPr>
          <a:xfrm>
            <a:off x="9615291" y="495562"/>
            <a:ext cx="13620750" cy="10804525"/>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778194" y="590580"/>
            <a:ext cx="14626590" cy="8553420"/>
          </a:xfrm>
        </p:spPr>
        <p:txBody>
          <a:bodyPr/>
          <a:lstStyle>
            <a:lvl1pPr marL="0" indent="0">
              <a:buNone/>
              <a:defRPr sz="7600"/>
            </a:lvl1pPr>
            <a:lvl2pPr marL="1087777" indent="0">
              <a:buNone/>
              <a:defRPr sz="6700"/>
            </a:lvl2pPr>
            <a:lvl3pPr marL="2175551" indent="0">
              <a:buNone/>
              <a:defRPr sz="5600"/>
            </a:lvl3pPr>
            <a:lvl4pPr marL="3263325" indent="0">
              <a:buNone/>
              <a:defRPr sz="4700"/>
            </a:lvl4pPr>
            <a:lvl5pPr marL="4351104" indent="0">
              <a:buNone/>
              <a:defRPr sz="4700"/>
            </a:lvl5pPr>
            <a:lvl6pPr marL="5438881" indent="0">
              <a:buNone/>
              <a:defRPr sz="4700"/>
            </a:lvl6pPr>
            <a:lvl7pPr marL="6526655" indent="0">
              <a:buNone/>
              <a:defRPr sz="4700"/>
            </a:lvl7pPr>
            <a:lvl8pPr marL="7614429" indent="0">
              <a:buNone/>
              <a:defRPr sz="4700"/>
            </a:lvl8pPr>
            <a:lvl9pPr marL="8702206" indent="0">
              <a:buNone/>
              <a:defRPr sz="4700"/>
            </a:lvl9pPr>
          </a:lstStyle>
          <a:p>
            <a:endParaRPr lang="en-US"/>
          </a:p>
        </p:txBody>
      </p:sp>
      <p:sp>
        <p:nvSpPr>
          <p:cNvPr id="4" name="Text Placeholder 3"/>
          <p:cNvSpPr>
            <a:spLocks noGrp="1"/>
          </p:cNvSpPr>
          <p:nvPr>
            <p:ph type="body" sz="half" idx="2"/>
          </p:nvPr>
        </p:nvSpPr>
        <p:spPr>
          <a:xfrm>
            <a:off x="4778194" y="9435870"/>
            <a:ext cx="14626590" cy="1609727"/>
          </a:xfrm>
        </p:spPr>
        <p:txBody>
          <a:bodyPr>
            <a:normAutofit/>
          </a:bodyPr>
          <a:lstStyle>
            <a:lvl1pPr marL="0" indent="0">
              <a:buNone/>
              <a:defRPr sz="5000"/>
            </a:lvl1pPr>
            <a:lvl2pPr marL="1087777" indent="0">
              <a:buNone/>
              <a:defRPr sz="2900"/>
            </a:lvl2pPr>
            <a:lvl3pPr marL="2175551" indent="0">
              <a:buNone/>
              <a:defRPr sz="2500"/>
            </a:lvl3pPr>
            <a:lvl4pPr marL="3263325" indent="0">
              <a:buNone/>
              <a:defRPr sz="2000"/>
            </a:lvl4pPr>
            <a:lvl5pPr marL="4351104" indent="0">
              <a:buNone/>
              <a:defRPr sz="2000"/>
            </a:lvl5pPr>
            <a:lvl6pPr marL="5438881" indent="0">
              <a:buNone/>
              <a:defRPr sz="2000"/>
            </a:lvl6pPr>
            <a:lvl7pPr marL="6526655" indent="0">
              <a:buNone/>
              <a:defRPr sz="2000"/>
            </a:lvl7pPr>
            <a:lvl8pPr marL="7614429" indent="0">
              <a:buNone/>
              <a:defRPr sz="2000"/>
            </a:lvl8pPr>
            <a:lvl9pPr marL="8702206" indent="0">
              <a:buNone/>
              <a:defRPr sz="20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8883" y="897635"/>
            <a:ext cx="21939885" cy="1589290"/>
          </a:xfrm>
          <a:prstGeom prst="rect">
            <a:avLst/>
          </a:prstGeom>
        </p:spPr>
        <p:txBody>
          <a:bodyPr vert="horz" lIns="217555" tIns="108780" rIns="217555" bIns="108780" rtlCol="0" anchor="ctr">
            <a:spAutoFit/>
          </a:bodyPr>
          <a:lstStyle/>
          <a:p>
            <a:r>
              <a:rPr lang="en-US" dirty="0"/>
              <a:t>Click to edit Master title style</a:t>
            </a:r>
          </a:p>
        </p:txBody>
      </p:sp>
      <p:sp>
        <p:nvSpPr>
          <p:cNvPr id="3" name="Text Placeholder 2"/>
          <p:cNvSpPr>
            <a:spLocks noGrp="1"/>
          </p:cNvSpPr>
          <p:nvPr>
            <p:ph type="body" idx="1"/>
          </p:nvPr>
        </p:nvSpPr>
        <p:spPr>
          <a:xfrm>
            <a:off x="1813820" y="3200405"/>
            <a:ext cx="20677476" cy="9033636"/>
          </a:xfrm>
          <a:prstGeom prst="rect">
            <a:avLst/>
          </a:prstGeom>
        </p:spPr>
        <p:txBody>
          <a:bodyPr vert="horz" lIns="217555" tIns="108780" rIns="217555" bIns="108780" rtlCol="0">
            <a:normAutofit/>
          </a:bodyPr>
          <a:lstStyle/>
          <a:p>
            <a:pPr lvl="0"/>
            <a:r>
              <a:rPr lang="en-US" dirty="0"/>
              <a:t>Click to edit Master text styles</a:t>
            </a:r>
          </a:p>
          <a:p>
            <a:pPr lvl="1"/>
            <a:r>
              <a:rPr lang="en-US" dirty="0"/>
              <a:t>Second level</a:t>
            </a:r>
          </a:p>
          <a:p>
            <a:pPr lvl="2"/>
            <a:r>
              <a:rPr lang="en-US" dirty="0"/>
              <a:t>Third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60" r:id="rId5"/>
    <p:sldLayoutId id="2147483661" r:id="rId6"/>
    <p:sldLayoutId id="2147483662" r:id="rId7"/>
    <p:sldLayoutId id="2147483656" r:id="rId8"/>
    <p:sldLayoutId id="2147483657" r:id="rId9"/>
    <p:sldLayoutId id="2147483663" r:id="rId10"/>
  </p:sldLayoutIdLst>
  <p:hf sldNum="0" hdr="0" ftr="0" dt="0"/>
  <p:txStyles>
    <p:titleStyle>
      <a:lvl1pPr algn="ctr" defTabSz="1087777" rtl="0" eaLnBrk="1" latinLnBrk="0" hangingPunct="1">
        <a:spcBef>
          <a:spcPct val="0"/>
        </a:spcBef>
        <a:buNone/>
        <a:defRPr sz="8900" kern="1200">
          <a:solidFill>
            <a:srgbClr val="003E6F"/>
          </a:solidFill>
          <a:effectLst/>
          <a:latin typeface="Georgia"/>
          <a:ea typeface="+mj-ea"/>
          <a:cs typeface="Georgia"/>
        </a:defRPr>
      </a:lvl1pPr>
    </p:titleStyle>
    <p:bodyStyle>
      <a:lvl1pPr marL="815832" indent="-815832" algn="l" defTabSz="1087777" rtl="0" eaLnBrk="1" latinLnBrk="0" hangingPunct="1">
        <a:spcBef>
          <a:spcPct val="20000"/>
        </a:spcBef>
        <a:buSzPct val="100000"/>
        <a:buFont typeface="Arial"/>
        <a:buChar char="•"/>
        <a:defRPr sz="5000" kern="1200" baseline="0">
          <a:solidFill>
            <a:srgbClr val="003E6F"/>
          </a:solidFill>
          <a:latin typeface="Verdana"/>
          <a:ea typeface="+mn-ea"/>
          <a:cs typeface="Verdana"/>
        </a:defRPr>
      </a:lvl1pPr>
      <a:lvl2pPr marL="1773572" indent="-685800" algn="l" defTabSz="1087777" rtl="0" eaLnBrk="1" latinLnBrk="0" hangingPunct="1">
        <a:spcBef>
          <a:spcPct val="20000"/>
        </a:spcBef>
        <a:buFont typeface="Arial"/>
        <a:buChar char="•"/>
        <a:defRPr sz="5000" kern="1200">
          <a:solidFill>
            <a:srgbClr val="003E6F"/>
          </a:solidFill>
          <a:latin typeface="Verdana"/>
          <a:ea typeface="+mn-ea"/>
          <a:cs typeface="Verdana"/>
        </a:defRPr>
      </a:lvl2pPr>
      <a:lvl3pPr marL="2719440" indent="-543889" algn="l" defTabSz="1087777" rtl="0" eaLnBrk="1" latinLnBrk="0" hangingPunct="1">
        <a:spcBef>
          <a:spcPct val="20000"/>
        </a:spcBef>
        <a:buFont typeface="Arial"/>
        <a:buChar char="•"/>
        <a:defRPr sz="5000" kern="1200">
          <a:solidFill>
            <a:srgbClr val="003E6F"/>
          </a:solidFill>
          <a:latin typeface="Verdana"/>
          <a:ea typeface="+mn-ea"/>
          <a:cs typeface="Verdana"/>
        </a:defRPr>
      </a:lvl3pPr>
      <a:lvl4pPr marL="3949128" indent="-685800" algn="l" defTabSz="1087777" rtl="0" eaLnBrk="1" latinLnBrk="0" hangingPunct="1">
        <a:spcBef>
          <a:spcPct val="20000"/>
        </a:spcBef>
        <a:buFont typeface="Arial"/>
        <a:buChar char="•"/>
        <a:defRPr sz="5000" kern="1200">
          <a:solidFill>
            <a:srgbClr val="003E6F"/>
          </a:solidFill>
          <a:latin typeface="Verdana"/>
          <a:ea typeface="+mn-ea"/>
          <a:cs typeface="Verdana"/>
        </a:defRPr>
      </a:lvl4pPr>
      <a:lvl5pPr marL="5036900" indent="-685800" algn="l" defTabSz="1087777" rtl="0" eaLnBrk="1" latinLnBrk="0" hangingPunct="1">
        <a:spcBef>
          <a:spcPct val="20000"/>
        </a:spcBef>
        <a:buFont typeface="Arial"/>
        <a:buChar char="•"/>
        <a:defRPr sz="5000" kern="1200">
          <a:solidFill>
            <a:srgbClr val="003E6F"/>
          </a:solidFill>
          <a:latin typeface="Verdana"/>
          <a:ea typeface="+mn-ea"/>
          <a:cs typeface="Verdana"/>
        </a:defRPr>
      </a:lvl5pPr>
      <a:lvl6pPr marL="5982768" indent="-543889" algn="l" defTabSz="1087777" rtl="0" eaLnBrk="1" latinLnBrk="0" hangingPunct="1">
        <a:spcBef>
          <a:spcPct val="20000"/>
        </a:spcBef>
        <a:buFont typeface="Arial"/>
        <a:buChar char="•"/>
        <a:defRPr sz="4700" kern="1200">
          <a:solidFill>
            <a:schemeClr val="tx1"/>
          </a:solidFill>
          <a:latin typeface="+mn-lt"/>
          <a:ea typeface="+mn-ea"/>
          <a:cs typeface="+mn-cs"/>
        </a:defRPr>
      </a:lvl6pPr>
      <a:lvl7pPr marL="7070544" indent="-543889" algn="l" defTabSz="1087777" rtl="0" eaLnBrk="1" latinLnBrk="0" hangingPunct="1">
        <a:spcBef>
          <a:spcPct val="20000"/>
        </a:spcBef>
        <a:buFont typeface="Arial"/>
        <a:buChar char="•"/>
        <a:defRPr sz="4700" kern="1200">
          <a:solidFill>
            <a:schemeClr val="tx1"/>
          </a:solidFill>
          <a:latin typeface="+mn-lt"/>
          <a:ea typeface="+mn-ea"/>
          <a:cs typeface="+mn-cs"/>
        </a:defRPr>
      </a:lvl7pPr>
      <a:lvl8pPr marL="8158319" indent="-543889" algn="l" defTabSz="1087777" rtl="0" eaLnBrk="1" latinLnBrk="0" hangingPunct="1">
        <a:spcBef>
          <a:spcPct val="20000"/>
        </a:spcBef>
        <a:buFont typeface="Arial"/>
        <a:buChar char="•"/>
        <a:defRPr sz="4700" kern="1200">
          <a:solidFill>
            <a:schemeClr val="tx1"/>
          </a:solidFill>
          <a:latin typeface="+mn-lt"/>
          <a:ea typeface="+mn-ea"/>
          <a:cs typeface="+mn-cs"/>
        </a:defRPr>
      </a:lvl8pPr>
      <a:lvl9pPr marL="9246095" indent="-543889" algn="l" defTabSz="1087777" rtl="0" eaLnBrk="1" latinLnBrk="0" hangingPunct="1">
        <a:spcBef>
          <a:spcPct val="20000"/>
        </a:spcBef>
        <a:buFont typeface="Arial"/>
        <a:buChar char="•"/>
        <a:defRPr sz="4700" kern="1200">
          <a:solidFill>
            <a:schemeClr val="tx1"/>
          </a:solidFill>
          <a:latin typeface="+mn-lt"/>
          <a:ea typeface="+mn-ea"/>
          <a:cs typeface="+mn-cs"/>
        </a:defRPr>
      </a:lvl9pPr>
    </p:bodyStyle>
    <p:otherStyle>
      <a:defPPr>
        <a:defRPr lang="en-US"/>
      </a:defPPr>
      <a:lvl1pPr marL="0" algn="l" defTabSz="1087777" rtl="0" eaLnBrk="1" latinLnBrk="0" hangingPunct="1">
        <a:defRPr sz="4200" kern="1200">
          <a:solidFill>
            <a:schemeClr val="tx1"/>
          </a:solidFill>
          <a:latin typeface="+mn-lt"/>
          <a:ea typeface="+mn-ea"/>
          <a:cs typeface="+mn-cs"/>
        </a:defRPr>
      </a:lvl1pPr>
      <a:lvl2pPr marL="1087777" algn="l" defTabSz="1087777" rtl="0" eaLnBrk="1" latinLnBrk="0" hangingPunct="1">
        <a:defRPr sz="4200" kern="1200">
          <a:solidFill>
            <a:schemeClr val="tx1"/>
          </a:solidFill>
          <a:latin typeface="+mn-lt"/>
          <a:ea typeface="+mn-ea"/>
          <a:cs typeface="+mn-cs"/>
        </a:defRPr>
      </a:lvl2pPr>
      <a:lvl3pPr marL="2175551" algn="l" defTabSz="1087777" rtl="0" eaLnBrk="1" latinLnBrk="0" hangingPunct="1">
        <a:defRPr sz="4200" kern="1200">
          <a:solidFill>
            <a:schemeClr val="tx1"/>
          </a:solidFill>
          <a:latin typeface="+mn-lt"/>
          <a:ea typeface="+mn-ea"/>
          <a:cs typeface="+mn-cs"/>
        </a:defRPr>
      </a:lvl3pPr>
      <a:lvl4pPr marL="3263325" algn="l" defTabSz="1087777" rtl="0" eaLnBrk="1" latinLnBrk="0" hangingPunct="1">
        <a:defRPr sz="4200" kern="1200">
          <a:solidFill>
            <a:schemeClr val="tx1"/>
          </a:solidFill>
          <a:latin typeface="+mn-lt"/>
          <a:ea typeface="+mn-ea"/>
          <a:cs typeface="+mn-cs"/>
        </a:defRPr>
      </a:lvl4pPr>
      <a:lvl5pPr marL="4351104" algn="l" defTabSz="1087777" rtl="0" eaLnBrk="1" latinLnBrk="0" hangingPunct="1">
        <a:defRPr sz="4200" kern="1200">
          <a:solidFill>
            <a:schemeClr val="tx1"/>
          </a:solidFill>
          <a:latin typeface="+mn-lt"/>
          <a:ea typeface="+mn-ea"/>
          <a:cs typeface="+mn-cs"/>
        </a:defRPr>
      </a:lvl5pPr>
      <a:lvl6pPr marL="5438881" algn="l" defTabSz="1087777" rtl="0" eaLnBrk="1" latinLnBrk="0" hangingPunct="1">
        <a:defRPr sz="4200" kern="1200">
          <a:solidFill>
            <a:schemeClr val="tx1"/>
          </a:solidFill>
          <a:latin typeface="+mn-lt"/>
          <a:ea typeface="+mn-ea"/>
          <a:cs typeface="+mn-cs"/>
        </a:defRPr>
      </a:lvl6pPr>
      <a:lvl7pPr marL="6526655" algn="l" defTabSz="1087777" rtl="0" eaLnBrk="1" latinLnBrk="0" hangingPunct="1">
        <a:defRPr sz="4200" kern="1200">
          <a:solidFill>
            <a:schemeClr val="tx1"/>
          </a:solidFill>
          <a:latin typeface="+mn-lt"/>
          <a:ea typeface="+mn-ea"/>
          <a:cs typeface="+mn-cs"/>
        </a:defRPr>
      </a:lvl7pPr>
      <a:lvl8pPr marL="7614429" algn="l" defTabSz="1087777" rtl="0" eaLnBrk="1" latinLnBrk="0" hangingPunct="1">
        <a:defRPr sz="4200" kern="1200">
          <a:solidFill>
            <a:schemeClr val="tx1"/>
          </a:solidFill>
          <a:latin typeface="+mn-lt"/>
          <a:ea typeface="+mn-ea"/>
          <a:cs typeface="+mn-cs"/>
        </a:defRPr>
      </a:lvl8pPr>
      <a:lvl9pPr marL="8702206" algn="l" defTabSz="1087777" rtl="0" eaLnBrk="1" latinLnBrk="0" hangingPunct="1">
        <a:defRPr sz="4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youtern.com/thesavvyintern/index.php/2013/09/04/why-are-millennials-looking-for-jobs-that-dont-exis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355273" y="3817666"/>
            <a:ext cx="19673453" cy="2958896"/>
          </a:xfrm>
        </p:spPr>
        <p:txBody>
          <a:bodyPr/>
          <a:lstStyle/>
          <a:p>
            <a:r>
              <a:rPr lang="en-US" dirty="0" smtClean="0"/>
              <a:t>Supporting Your First-Year Student</a:t>
            </a:r>
            <a:endParaRPr lang="en-US" dirty="0"/>
          </a:p>
        </p:txBody>
      </p:sp>
      <p:sp>
        <p:nvSpPr>
          <p:cNvPr id="3" name="Subtitle 2"/>
          <p:cNvSpPr>
            <a:spLocks noGrp="1"/>
          </p:cNvSpPr>
          <p:nvPr>
            <p:ph type="subTitle" idx="4294967295"/>
          </p:nvPr>
        </p:nvSpPr>
        <p:spPr>
          <a:xfrm>
            <a:off x="7043860" y="7232256"/>
            <a:ext cx="9553074" cy="1286032"/>
          </a:xfrm>
        </p:spPr>
        <p:txBody>
          <a:bodyPr>
            <a:noAutofit/>
          </a:bodyPr>
          <a:lstStyle/>
          <a:p>
            <a:pPr marL="0" indent="0" algn="ctr">
              <a:buNone/>
            </a:pPr>
            <a:r>
              <a:rPr lang="en-US" sz="6002" dirty="0"/>
              <a:t>Orientation 2019</a:t>
            </a:r>
          </a:p>
          <a:p>
            <a:pPr marL="0" indent="0">
              <a:buNone/>
            </a:pPr>
            <a:r>
              <a:rPr lang="en-US" sz="6002" dirty="0"/>
              <a:t/>
            </a:r>
            <a:br>
              <a:rPr lang="en-US" sz="6002" dirty="0"/>
            </a:br>
            <a:endParaRPr lang="en-US" sz="6002" dirty="0"/>
          </a:p>
        </p:txBody>
      </p:sp>
    </p:spTree>
    <p:extLst>
      <p:ext uri="{BB962C8B-B14F-4D97-AF65-F5344CB8AC3E}">
        <p14:creationId xmlns:p14="http://schemas.microsoft.com/office/powerpoint/2010/main" val="42307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1881" y="533228"/>
            <a:ext cx="15433891" cy="1327680"/>
          </a:xfrm>
        </p:spPr>
        <p:txBody>
          <a:bodyPr/>
          <a:lstStyle/>
          <a:p>
            <a:r>
              <a:rPr lang="en-US" sz="7200" dirty="0" smtClean="0"/>
              <a:t>Situating Your Student In History</a:t>
            </a:r>
            <a:endParaRPr lang="en-US" sz="7200" dirty="0"/>
          </a:p>
        </p:txBody>
      </p:sp>
      <p:sp>
        <p:nvSpPr>
          <p:cNvPr id="3" name="Content Placeholder 2"/>
          <p:cNvSpPr>
            <a:spLocks noGrp="1"/>
          </p:cNvSpPr>
          <p:nvPr>
            <p:ph idx="1"/>
          </p:nvPr>
        </p:nvSpPr>
        <p:spPr/>
        <p:txBody>
          <a:bodyPr>
            <a:normAutofit lnSpcReduction="10000"/>
          </a:bodyPr>
          <a:lstStyle/>
          <a:p>
            <a:r>
              <a:rPr lang="en-US" dirty="0" smtClean="0"/>
              <a:t>Generation that fears failure</a:t>
            </a:r>
          </a:p>
          <a:p>
            <a:endParaRPr lang="en-US" dirty="0" smtClean="0"/>
          </a:p>
          <a:p>
            <a:r>
              <a:rPr lang="en-US" dirty="0" smtClean="0"/>
              <a:t>That confuses failure with disappointment</a:t>
            </a:r>
          </a:p>
          <a:p>
            <a:endParaRPr lang="en-US" dirty="0"/>
          </a:p>
          <a:p>
            <a:r>
              <a:rPr lang="en-US" dirty="0" smtClean="0"/>
              <a:t>Fear of failure has made them averse to commitment and decisions</a:t>
            </a:r>
          </a:p>
          <a:p>
            <a:endParaRPr lang="en-US" dirty="0" smtClean="0"/>
          </a:p>
          <a:p>
            <a:r>
              <a:rPr lang="en-US" dirty="0" smtClean="0"/>
              <a:t>Choice anxiety and decision fatigue are real, but we cannot afford paralysis</a:t>
            </a:r>
          </a:p>
          <a:p>
            <a:endParaRPr lang="en-US" dirty="0"/>
          </a:p>
          <a:p>
            <a:endParaRPr lang="en-US" dirty="0" smtClean="0"/>
          </a:p>
          <a:p>
            <a:endParaRPr lang="en-US" dirty="0"/>
          </a:p>
          <a:p>
            <a:pPr marL="881303" lvl="1" indent="0">
              <a:buNone/>
            </a:pPr>
            <a:endParaRPr lang="en-US" dirty="0" smtClean="0"/>
          </a:p>
          <a:p>
            <a:pPr lvl="1"/>
            <a:endParaRPr lang="en-US" dirty="0"/>
          </a:p>
        </p:txBody>
      </p:sp>
    </p:spTree>
    <p:extLst>
      <p:ext uri="{BB962C8B-B14F-4D97-AF65-F5344CB8AC3E}">
        <p14:creationId xmlns:p14="http://schemas.microsoft.com/office/powerpoint/2010/main" val="1544997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Generation that Fears Decisions</a:t>
            </a:r>
            <a:endParaRPr lang="en-US" dirty="0"/>
          </a:p>
        </p:txBody>
      </p:sp>
      <p:sp>
        <p:nvSpPr>
          <p:cNvPr id="3" name="Content Placeholder 2"/>
          <p:cNvSpPr>
            <a:spLocks noGrp="1"/>
          </p:cNvSpPr>
          <p:nvPr>
            <p:ph idx="1"/>
          </p:nvPr>
        </p:nvSpPr>
        <p:spPr>
          <a:xfrm>
            <a:off x="4992471" y="2719958"/>
            <a:ext cx="14171552" cy="9423519"/>
          </a:xfrm>
        </p:spPr>
        <p:txBody>
          <a:bodyPr/>
          <a:lstStyle/>
          <a:p>
            <a:r>
              <a:rPr lang="en-US" dirty="0" smtClean="0"/>
              <a:t>Multiple college deposits</a:t>
            </a:r>
          </a:p>
          <a:p>
            <a:endParaRPr lang="en-US" dirty="0" smtClean="0"/>
          </a:p>
          <a:p>
            <a:r>
              <a:rPr lang="en-US" dirty="0" smtClean="0"/>
              <a:t>Multiple orientations</a:t>
            </a:r>
          </a:p>
          <a:p>
            <a:endParaRPr lang="en-US" dirty="0" smtClean="0"/>
          </a:p>
          <a:p>
            <a:r>
              <a:rPr lang="en-US" dirty="0"/>
              <a:t>Transfer fever</a:t>
            </a:r>
          </a:p>
          <a:p>
            <a:pPr lvl="1"/>
            <a:r>
              <a:rPr lang="en-US" dirty="0"/>
              <a:t>Fall break</a:t>
            </a:r>
          </a:p>
          <a:p>
            <a:pPr lvl="1"/>
            <a:r>
              <a:rPr lang="en-US" dirty="0"/>
              <a:t>Thanksgiving</a:t>
            </a:r>
          </a:p>
          <a:p>
            <a:pPr lvl="1"/>
            <a:r>
              <a:rPr lang="en-US" dirty="0"/>
              <a:t>Winter </a:t>
            </a:r>
            <a:r>
              <a:rPr lang="en-US" dirty="0" smtClean="0"/>
              <a:t>break</a:t>
            </a:r>
          </a:p>
          <a:p>
            <a:pPr lvl="1"/>
            <a:endParaRPr lang="en-US" dirty="0"/>
          </a:p>
          <a:p>
            <a:r>
              <a:rPr lang="en-US" dirty="0" smtClean="0"/>
              <a:t>Multiple colleges</a:t>
            </a:r>
          </a:p>
          <a:p>
            <a:pPr marL="0" indent="0">
              <a:buNone/>
            </a:pPr>
            <a:endParaRPr lang="en-US" dirty="0" smtClean="0"/>
          </a:p>
          <a:p>
            <a:pPr marL="881303" lvl="1" indent="0">
              <a:buNone/>
            </a:pPr>
            <a:endParaRPr lang="en-US" dirty="0"/>
          </a:p>
        </p:txBody>
      </p:sp>
    </p:spTree>
    <p:extLst>
      <p:ext uri="{BB962C8B-B14F-4D97-AF65-F5344CB8AC3E}">
        <p14:creationId xmlns:p14="http://schemas.microsoft.com/office/powerpoint/2010/main" val="406797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1881" y="579394"/>
            <a:ext cx="15433891" cy="1235347"/>
          </a:xfrm>
        </p:spPr>
        <p:txBody>
          <a:bodyPr/>
          <a:lstStyle/>
          <a:p>
            <a:r>
              <a:rPr lang="en-US" sz="6600" dirty="0" smtClean="0"/>
              <a:t>My </a:t>
            </a:r>
            <a:r>
              <a:rPr lang="en-US" sz="6600" dirty="0"/>
              <a:t>student has the </a:t>
            </a:r>
            <a:r>
              <a:rPr lang="en-US" sz="6600" i="1" dirty="0"/>
              <a:t>right</a:t>
            </a:r>
            <a:r>
              <a:rPr lang="en-US" sz="6600" dirty="0"/>
              <a:t> to </a:t>
            </a:r>
            <a:r>
              <a:rPr lang="en-US" sz="6600" dirty="0" smtClean="0"/>
              <a:t>struggle</a:t>
            </a:r>
            <a:endParaRPr lang="en-US" sz="6600" dirty="0"/>
          </a:p>
        </p:txBody>
      </p:sp>
      <p:sp>
        <p:nvSpPr>
          <p:cNvPr id="3" name="Content Placeholder 2"/>
          <p:cNvSpPr>
            <a:spLocks noGrp="1"/>
          </p:cNvSpPr>
          <p:nvPr>
            <p:ph idx="1"/>
          </p:nvPr>
        </p:nvSpPr>
        <p:spPr>
          <a:xfrm>
            <a:off x="2798617" y="2613549"/>
            <a:ext cx="18288001" cy="9529927"/>
          </a:xfrm>
        </p:spPr>
        <p:txBody>
          <a:bodyPr>
            <a:normAutofit/>
          </a:bodyPr>
          <a:lstStyle/>
          <a:p>
            <a:pPr marL="0" indent="0">
              <a:buNone/>
            </a:pPr>
            <a:r>
              <a:rPr lang="en-US" dirty="0"/>
              <a:t>“[I]f you're determined to fix every situation you deem as bad, or difficult, or somehow unsavory, then you rob the person of their own chance to fix it, learn from it, or even grow from it. </a:t>
            </a:r>
            <a:r>
              <a:rPr lang="en-US" dirty="0" smtClean="0"/>
              <a:t>…. And </a:t>
            </a:r>
            <a:r>
              <a:rPr lang="en-US" dirty="0"/>
              <a:t>to just barge in and interfere, no matter how well-intentioned, would be akin to robbing them of their journey. Something that's better not done.” </a:t>
            </a:r>
            <a:endParaRPr lang="en-US" dirty="0" smtClean="0"/>
          </a:p>
          <a:p>
            <a:pPr marL="0" indent="0">
              <a:buNone/>
            </a:pPr>
            <a:r>
              <a:rPr lang="en-US" dirty="0" smtClean="0"/>
              <a:t>						-- </a:t>
            </a:r>
            <a:r>
              <a:rPr lang="en-US" dirty="0"/>
              <a:t>Alyson Noel, </a:t>
            </a:r>
            <a:r>
              <a:rPr lang="en-US" i="1" dirty="0"/>
              <a:t>Shadowland</a:t>
            </a:r>
          </a:p>
          <a:p>
            <a:endParaRPr lang="en-US" dirty="0"/>
          </a:p>
        </p:txBody>
      </p:sp>
    </p:spTree>
    <p:extLst>
      <p:ext uri="{BB962C8B-B14F-4D97-AF65-F5344CB8AC3E}">
        <p14:creationId xmlns:p14="http://schemas.microsoft.com/office/powerpoint/2010/main" val="2950124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 How to Fail Successfully</a:t>
            </a:r>
            <a:endParaRPr lang="en-US" dirty="0"/>
          </a:p>
        </p:txBody>
      </p:sp>
      <p:sp>
        <p:nvSpPr>
          <p:cNvPr id="3" name="Content Placeholder 2"/>
          <p:cNvSpPr>
            <a:spLocks noGrp="1"/>
          </p:cNvSpPr>
          <p:nvPr>
            <p:ph idx="1"/>
          </p:nvPr>
        </p:nvSpPr>
        <p:spPr>
          <a:xfrm>
            <a:off x="1958923" y="3091549"/>
            <a:ext cx="21199845" cy="7744773"/>
          </a:xfrm>
        </p:spPr>
        <p:txBody>
          <a:bodyPr/>
          <a:lstStyle/>
          <a:p>
            <a:r>
              <a:rPr lang="en-US" dirty="0"/>
              <a:t>Failure must be:</a:t>
            </a:r>
          </a:p>
          <a:p>
            <a:pPr lvl="1"/>
            <a:r>
              <a:rPr lang="en-US" dirty="0" smtClean="0"/>
              <a:t>Modeled</a:t>
            </a:r>
          </a:p>
          <a:p>
            <a:pPr lvl="1"/>
            <a:endParaRPr lang="en-US" dirty="0"/>
          </a:p>
          <a:p>
            <a:pPr lvl="1"/>
            <a:r>
              <a:rPr lang="en-US" dirty="0" smtClean="0"/>
              <a:t>Taught</a:t>
            </a:r>
          </a:p>
          <a:p>
            <a:pPr lvl="1"/>
            <a:endParaRPr lang="en-US" dirty="0"/>
          </a:p>
          <a:p>
            <a:pPr lvl="1"/>
            <a:r>
              <a:rPr lang="en-US" dirty="0"/>
              <a:t>Affirmed as </a:t>
            </a:r>
            <a:r>
              <a:rPr lang="en-US" dirty="0" smtClean="0"/>
              <a:t>educational</a:t>
            </a:r>
          </a:p>
          <a:p>
            <a:pPr lvl="1"/>
            <a:endParaRPr lang="en-US" dirty="0"/>
          </a:p>
          <a:p>
            <a:pPr lvl="1"/>
            <a:r>
              <a:rPr lang="en-US" dirty="0"/>
              <a:t>Normalized as a necessary part of the </a:t>
            </a:r>
            <a:r>
              <a:rPr lang="en-US" i="1" dirty="0"/>
              <a:t>process</a:t>
            </a:r>
            <a:r>
              <a:rPr lang="en-US" dirty="0"/>
              <a:t> of achieving success</a:t>
            </a:r>
          </a:p>
          <a:p>
            <a:endParaRPr lang="en-US" dirty="0"/>
          </a:p>
        </p:txBody>
      </p:sp>
    </p:spTree>
    <p:extLst>
      <p:ext uri="{BB962C8B-B14F-4D97-AF65-F5344CB8AC3E}">
        <p14:creationId xmlns:p14="http://schemas.microsoft.com/office/powerpoint/2010/main" val="1025848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Messaging to Reinforce:</a:t>
            </a:r>
            <a:endParaRPr lang="en-US" dirty="0"/>
          </a:p>
        </p:txBody>
      </p:sp>
      <p:sp>
        <p:nvSpPr>
          <p:cNvPr id="3" name="Content Placeholder 2"/>
          <p:cNvSpPr>
            <a:spLocks noGrp="1"/>
          </p:cNvSpPr>
          <p:nvPr>
            <p:ph idx="1"/>
          </p:nvPr>
        </p:nvSpPr>
        <p:spPr/>
        <p:txBody>
          <a:bodyPr/>
          <a:lstStyle/>
          <a:p>
            <a:pPr marL="0" indent="0">
              <a:buNone/>
            </a:pPr>
            <a:r>
              <a:rPr lang="en-US" sz="4800" dirty="0" smtClean="0"/>
              <a:t>Struggle breeds growth. Failure is educational and part of success.</a:t>
            </a:r>
          </a:p>
          <a:p>
            <a:pPr marL="0" indent="0">
              <a:buNone/>
            </a:pPr>
            <a:endParaRPr lang="en-US" dirty="0" smtClean="0"/>
          </a:p>
          <a:p>
            <a:pPr marL="0" indent="0" algn="ctr">
              <a:buNone/>
            </a:pPr>
            <a:r>
              <a:rPr lang="en-US" sz="7595" dirty="0"/>
              <a:t>I have faith in your ability to do this hard thing.</a:t>
            </a:r>
          </a:p>
          <a:p>
            <a:pPr marL="0" indent="0">
              <a:buNone/>
            </a:pPr>
            <a:endParaRPr lang="en-US" dirty="0" smtClean="0"/>
          </a:p>
        </p:txBody>
      </p:sp>
    </p:spTree>
    <p:extLst>
      <p:ext uri="{BB962C8B-B14F-4D97-AF65-F5344CB8AC3E}">
        <p14:creationId xmlns:p14="http://schemas.microsoft.com/office/powerpoint/2010/main" val="44651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1709" y="579396"/>
            <a:ext cx="21668509" cy="1235347"/>
          </a:xfrm>
        </p:spPr>
        <p:txBody>
          <a:bodyPr/>
          <a:lstStyle/>
          <a:p>
            <a:r>
              <a:rPr lang="en-US" sz="6600" dirty="0" smtClean="0"/>
              <a:t>Food For Thought: Making Decisions Easier</a:t>
            </a:r>
            <a:endParaRPr lang="en-US" sz="6600" dirty="0"/>
          </a:p>
        </p:txBody>
      </p:sp>
      <p:sp>
        <p:nvSpPr>
          <p:cNvPr id="3" name="Content Placeholder 2"/>
          <p:cNvSpPr>
            <a:spLocks noGrp="1"/>
          </p:cNvSpPr>
          <p:nvPr>
            <p:ph idx="1"/>
          </p:nvPr>
        </p:nvSpPr>
        <p:spPr/>
        <p:txBody>
          <a:bodyPr/>
          <a:lstStyle/>
          <a:p>
            <a:r>
              <a:rPr lang="en-US" dirty="0" smtClean="0"/>
              <a:t>Dr</a:t>
            </a:r>
            <a:r>
              <a:rPr lang="en-US" dirty="0"/>
              <a:t>. Ruth </a:t>
            </a:r>
            <a:r>
              <a:rPr lang="en-US" dirty="0" smtClean="0"/>
              <a:t>Chang – How to Make Hard Choices (TED)</a:t>
            </a:r>
          </a:p>
          <a:p>
            <a:pPr lvl="1"/>
            <a:r>
              <a:rPr lang="en-US" dirty="0" smtClean="0"/>
              <a:t>Become the person for whom this was the right choice.</a:t>
            </a:r>
            <a:endParaRPr lang="en-US" dirty="0"/>
          </a:p>
          <a:p>
            <a:pPr marL="0" indent="0">
              <a:buNone/>
            </a:pPr>
            <a:endParaRPr lang="en-US" dirty="0"/>
          </a:p>
          <a:p>
            <a:r>
              <a:rPr lang="en-US" dirty="0" smtClean="0"/>
              <a:t>Barry Schwartz – </a:t>
            </a:r>
            <a:r>
              <a:rPr lang="en-US" i="1" dirty="0" smtClean="0"/>
              <a:t>The Paradox of Choice </a:t>
            </a:r>
            <a:r>
              <a:rPr lang="en-US" dirty="0" smtClean="0"/>
              <a:t>(TED and book)</a:t>
            </a:r>
          </a:p>
          <a:p>
            <a:pPr lvl="1"/>
            <a:r>
              <a:rPr lang="en-US" dirty="0" smtClean="0"/>
              <a:t>The more options we allow ourselves the less </a:t>
            </a:r>
            <a:r>
              <a:rPr lang="en-US" dirty="0" smtClean="0"/>
              <a:t>happy </a:t>
            </a:r>
            <a:r>
              <a:rPr lang="en-US" dirty="0" smtClean="0"/>
              <a:t>we are with our choice.</a:t>
            </a:r>
          </a:p>
        </p:txBody>
      </p:sp>
    </p:spTree>
    <p:extLst>
      <p:ext uri="{BB962C8B-B14F-4D97-AF65-F5344CB8AC3E}">
        <p14:creationId xmlns:p14="http://schemas.microsoft.com/office/powerpoint/2010/main" val="3057123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First-Year Parent Traps</a:t>
            </a:r>
            <a:endParaRPr lang="en-US" dirty="0"/>
          </a:p>
        </p:txBody>
      </p:sp>
      <p:sp>
        <p:nvSpPr>
          <p:cNvPr id="3" name="Content Placeholder 2"/>
          <p:cNvSpPr>
            <a:spLocks noGrp="1"/>
          </p:cNvSpPr>
          <p:nvPr>
            <p:ph idx="1"/>
          </p:nvPr>
        </p:nvSpPr>
        <p:spPr/>
        <p:txBody>
          <a:bodyPr/>
          <a:lstStyle/>
          <a:p>
            <a:r>
              <a:rPr lang="en-US" dirty="0" smtClean="0"/>
              <a:t>Call student daily; text hourly</a:t>
            </a:r>
          </a:p>
          <a:p>
            <a:r>
              <a:rPr lang="en-US" dirty="0" smtClean="0"/>
              <a:t>Monitor their social media</a:t>
            </a:r>
          </a:p>
          <a:p>
            <a:r>
              <a:rPr lang="en-US" dirty="0" smtClean="0"/>
              <a:t>Call the dean and demand your student get class they want</a:t>
            </a:r>
          </a:p>
          <a:p>
            <a:r>
              <a:rPr lang="en-US" dirty="0" smtClean="0"/>
              <a:t>Contact professor when student bombs test </a:t>
            </a:r>
          </a:p>
          <a:p>
            <a:r>
              <a:rPr lang="en-US" dirty="0" smtClean="0"/>
              <a:t>Steal their </a:t>
            </a:r>
            <a:r>
              <a:rPr lang="en-US" dirty="0" err="1" smtClean="0"/>
              <a:t>netpass</a:t>
            </a:r>
            <a:r>
              <a:rPr lang="en-US" dirty="0" smtClean="0"/>
              <a:t>, check on their midterm grades, call their advisor, but don’t talk to your student directly</a:t>
            </a:r>
          </a:p>
          <a:p>
            <a:endParaRPr lang="en-US" dirty="0"/>
          </a:p>
        </p:txBody>
      </p:sp>
    </p:spTree>
    <p:extLst>
      <p:ext uri="{BB962C8B-B14F-4D97-AF65-F5344CB8AC3E}">
        <p14:creationId xmlns:p14="http://schemas.microsoft.com/office/powerpoint/2010/main" val="633075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normAutofit/>
          </a:bodyPr>
          <a:lstStyle/>
          <a:p>
            <a:pPr marL="0" indent="0" algn="ctr">
              <a:buNone/>
            </a:pPr>
            <a:r>
              <a:rPr lang="en-US" sz="6329" dirty="0"/>
              <a:t>Changing their major will make it harder for my student to graduate.</a:t>
            </a:r>
          </a:p>
        </p:txBody>
      </p:sp>
    </p:spTree>
    <p:extLst>
      <p:ext uri="{BB962C8B-B14F-4D97-AF65-F5344CB8AC3E}">
        <p14:creationId xmlns:p14="http://schemas.microsoft.com/office/powerpoint/2010/main" val="1618158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8323" y="2334148"/>
            <a:ext cx="14776506" cy="9201559"/>
          </a:xfrm>
        </p:spPr>
        <p:txBody>
          <a:bodyPr>
            <a:noAutofit/>
          </a:bodyPr>
          <a:lstStyle/>
          <a:p>
            <a:pPr marL="0" indent="0">
              <a:buNone/>
            </a:pPr>
            <a:r>
              <a:rPr lang="en-US" sz="4800" dirty="0" smtClean="0">
                <a:latin typeface="Aharoni" panose="02010803020104030203" pitchFamily="2" charset="-79"/>
                <a:cs typeface="Aharoni" panose="02010803020104030203" pitchFamily="2" charset="-79"/>
              </a:rPr>
              <a:t>1</a:t>
            </a:r>
            <a:r>
              <a:rPr lang="en-US" sz="4800" dirty="0">
                <a:latin typeface="Aharoni" panose="02010803020104030203" pitchFamily="2" charset="-79"/>
                <a:cs typeface="Aharoni" panose="02010803020104030203" pitchFamily="2" charset="-79"/>
              </a:rPr>
              <a:t>.		Ability to work in a team</a:t>
            </a:r>
          </a:p>
          <a:p>
            <a:pPr marL="0" indent="0">
              <a:buNone/>
            </a:pPr>
            <a:r>
              <a:rPr lang="en-US" sz="4800" dirty="0">
                <a:latin typeface="Aharoni" panose="02010803020104030203" pitchFamily="2" charset="-79"/>
                <a:cs typeface="Aharoni" panose="02010803020104030203" pitchFamily="2" charset="-79"/>
              </a:rPr>
              <a:t>2.		Problem-solving skills</a:t>
            </a:r>
          </a:p>
          <a:p>
            <a:pPr marL="0" indent="0">
              <a:buNone/>
            </a:pPr>
            <a:r>
              <a:rPr lang="en-US" sz="4800" dirty="0">
                <a:latin typeface="Aharoni" panose="02010803020104030203" pitchFamily="2" charset="-79"/>
                <a:cs typeface="Aharoni" panose="02010803020104030203" pitchFamily="2" charset="-79"/>
              </a:rPr>
              <a:t>3.		Written communication skills</a:t>
            </a:r>
          </a:p>
          <a:p>
            <a:pPr marL="0" indent="0">
              <a:buNone/>
            </a:pPr>
            <a:r>
              <a:rPr lang="en-US" sz="4800" dirty="0">
                <a:latin typeface="Aharoni" panose="02010803020104030203" pitchFamily="2" charset="-79"/>
                <a:cs typeface="Aharoni" panose="02010803020104030203" pitchFamily="2" charset="-79"/>
              </a:rPr>
              <a:t>4.		Strong work ethic</a:t>
            </a:r>
          </a:p>
          <a:p>
            <a:pPr marL="0" indent="0">
              <a:buNone/>
            </a:pPr>
            <a:r>
              <a:rPr lang="en-US" sz="4800" dirty="0">
                <a:latin typeface="Aharoni" panose="02010803020104030203" pitchFamily="2" charset="-79"/>
                <a:cs typeface="Aharoni" panose="02010803020104030203" pitchFamily="2" charset="-79"/>
              </a:rPr>
              <a:t>5.		Verbal communication skills </a:t>
            </a:r>
          </a:p>
          <a:p>
            <a:pPr marL="0" indent="0">
              <a:buNone/>
            </a:pPr>
            <a:r>
              <a:rPr lang="en-US" sz="4800" dirty="0">
                <a:latin typeface="Aharoni" panose="02010803020104030203" pitchFamily="2" charset="-79"/>
                <a:cs typeface="Aharoni" panose="02010803020104030203" pitchFamily="2" charset="-79"/>
              </a:rPr>
              <a:t>6.		Leadership</a:t>
            </a:r>
          </a:p>
          <a:p>
            <a:pPr marL="0" indent="0">
              <a:buNone/>
            </a:pPr>
            <a:r>
              <a:rPr lang="en-US" sz="4800" dirty="0">
                <a:latin typeface="Aharoni" panose="02010803020104030203" pitchFamily="2" charset="-79"/>
                <a:cs typeface="Aharoni" panose="02010803020104030203" pitchFamily="2" charset="-79"/>
              </a:rPr>
              <a:t>7.		Initiative</a:t>
            </a:r>
          </a:p>
          <a:p>
            <a:pPr marL="0" indent="0">
              <a:buNone/>
            </a:pPr>
            <a:r>
              <a:rPr lang="en-US" sz="4800" dirty="0">
                <a:latin typeface="Aharoni" panose="02010803020104030203" pitchFamily="2" charset="-79"/>
                <a:cs typeface="Aharoni" panose="02010803020104030203" pitchFamily="2" charset="-79"/>
              </a:rPr>
              <a:t>8.		Analytical/quantitative skills</a:t>
            </a:r>
          </a:p>
          <a:p>
            <a:pPr marL="0" indent="0">
              <a:buNone/>
            </a:pPr>
            <a:r>
              <a:rPr lang="en-US" sz="4800" dirty="0">
                <a:latin typeface="Aharoni" panose="02010803020104030203" pitchFamily="2" charset="-79"/>
                <a:cs typeface="Aharoni" panose="02010803020104030203" pitchFamily="2" charset="-79"/>
              </a:rPr>
              <a:t>9.		Flexibility/adaptability</a:t>
            </a:r>
          </a:p>
          <a:p>
            <a:pPr marL="0" indent="0">
              <a:buNone/>
            </a:pPr>
            <a:r>
              <a:rPr lang="en-US" sz="4800" dirty="0">
                <a:latin typeface="Aharoni" panose="02010803020104030203" pitchFamily="2" charset="-79"/>
                <a:cs typeface="Aharoni" panose="02010803020104030203" pitchFamily="2" charset="-79"/>
              </a:rPr>
              <a:t>10.		Detail-oriented</a:t>
            </a:r>
            <a:br>
              <a:rPr lang="en-US" sz="4800" dirty="0">
                <a:latin typeface="Aharoni" panose="02010803020104030203" pitchFamily="2" charset="-79"/>
                <a:cs typeface="Aharoni" panose="02010803020104030203" pitchFamily="2" charset="-79"/>
              </a:rPr>
            </a:br>
            <a:endParaRPr lang="en-US" sz="4800" dirty="0">
              <a:latin typeface="Aharoni" panose="02010803020104030203" pitchFamily="2" charset="-79"/>
              <a:cs typeface="Aharoni" panose="02010803020104030203" pitchFamily="2" charset="-79"/>
            </a:endParaRPr>
          </a:p>
        </p:txBody>
      </p:sp>
      <p:sp>
        <p:nvSpPr>
          <p:cNvPr id="2" name="Rectangle 1"/>
          <p:cNvSpPr/>
          <p:nvPr/>
        </p:nvSpPr>
        <p:spPr>
          <a:xfrm>
            <a:off x="4868322" y="453325"/>
            <a:ext cx="12963202" cy="2137508"/>
          </a:xfrm>
          <a:prstGeom prst="rect">
            <a:avLst/>
          </a:prstGeom>
        </p:spPr>
        <p:txBody>
          <a:bodyPr wrap="square">
            <a:spAutoFit/>
          </a:bodyPr>
          <a:lstStyle/>
          <a:p>
            <a:r>
              <a:rPr lang="en-US" sz="4430" dirty="0">
                <a:latin typeface="Aharoni" panose="02010803020104030203" pitchFamily="2" charset="-79"/>
                <a:cs typeface="Aharoni" panose="02010803020104030203" pitchFamily="2" charset="-79"/>
              </a:rPr>
              <a:t>National Association of Colleges and Employers (NACE)</a:t>
            </a:r>
          </a:p>
          <a:p>
            <a:r>
              <a:rPr lang="en-US" sz="4430" dirty="0">
                <a:latin typeface="Aharoni" panose="02010803020104030203" pitchFamily="2" charset="-79"/>
                <a:cs typeface="Aharoni" panose="02010803020104030203" pitchFamily="2" charset="-79"/>
              </a:rPr>
              <a:t>Top</a:t>
            </a:r>
            <a:r>
              <a:rPr lang="en-US" sz="4219" dirty="0">
                <a:latin typeface="Aharoni" panose="02010803020104030203" pitchFamily="2" charset="-79"/>
                <a:cs typeface="Aharoni" panose="02010803020104030203" pitchFamily="2" charset="-79"/>
              </a:rPr>
              <a:t> 20 </a:t>
            </a:r>
            <a:r>
              <a:rPr lang="en-US" sz="4430" dirty="0">
                <a:latin typeface="Aharoni" panose="02010803020104030203" pitchFamily="2" charset="-79"/>
                <a:cs typeface="Aharoni" panose="02010803020104030203" pitchFamily="2" charset="-79"/>
              </a:rPr>
              <a:t>Skills Employers Seeking in </a:t>
            </a:r>
            <a:r>
              <a:rPr lang="en-US" sz="4219" dirty="0">
                <a:latin typeface="Aharoni" panose="02010803020104030203" pitchFamily="2" charset="-79"/>
                <a:cs typeface="Aharoni" panose="02010803020104030203" pitchFamily="2" charset="-79"/>
              </a:rPr>
              <a:t>2019</a:t>
            </a:r>
            <a:r>
              <a:rPr lang="en-US" sz="4430" dirty="0">
                <a:latin typeface="Aharoni" panose="02010803020104030203" pitchFamily="2" charset="-79"/>
                <a:cs typeface="Aharoni" panose="02010803020104030203" pitchFamily="2" charset="-79"/>
              </a:rPr>
              <a:t> Graduates</a:t>
            </a:r>
          </a:p>
          <a:p>
            <a:endParaRPr lang="en-US" sz="443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340329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about the job</a:t>
            </a:r>
            <a:endParaRPr lang="en-US" dirty="0"/>
          </a:p>
        </p:txBody>
      </p:sp>
      <p:sp>
        <p:nvSpPr>
          <p:cNvPr id="3" name="Content Placeholder 2"/>
          <p:cNvSpPr>
            <a:spLocks noGrp="1"/>
          </p:cNvSpPr>
          <p:nvPr>
            <p:ph idx="1"/>
          </p:nvPr>
        </p:nvSpPr>
        <p:spPr>
          <a:xfrm>
            <a:off x="2382982" y="2990025"/>
            <a:ext cx="18980727" cy="9735470"/>
          </a:xfrm>
        </p:spPr>
        <p:txBody>
          <a:bodyPr>
            <a:normAutofit/>
          </a:bodyPr>
          <a:lstStyle/>
          <a:p>
            <a:pPr marL="0" indent="0">
              <a:buNone/>
            </a:pPr>
            <a:r>
              <a:rPr lang="en-US" sz="4219" dirty="0"/>
              <a:t>Millennials (b. 1977-97) will have 15-25 jobs in their adult working lives. </a:t>
            </a:r>
            <a:r>
              <a:rPr lang="en-US" sz="4219" dirty="0" smtClean="0"/>
              <a:t> Your student </a:t>
            </a:r>
            <a:r>
              <a:rPr lang="en-US" sz="4219" dirty="0"/>
              <a:t>may have even more.</a:t>
            </a:r>
          </a:p>
          <a:p>
            <a:pPr marL="0" indent="0">
              <a:buNone/>
            </a:pPr>
            <a:endParaRPr lang="en-US" sz="4219" dirty="0"/>
          </a:p>
          <a:p>
            <a:r>
              <a:rPr lang="en-US" sz="4219" dirty="0"/>
              <a:t>Some jobs have not even been invented yet. </a:t>
            </a:r>
          </a:p>
          <a:p>
            <a:endParaRPr lang="en-US" sz="4219" dirty="0"/>
          </a:p>
          <a:p>
            <a:r>
              <a:rPr lang="en-US" sz="4219" dirty="0"/>
              <a:t>“Students who cling to the old model of major = job, because of influence by parents, higher education, teachers and friends – will struggle in the new economy. They will continue to do as trained – and will ultimately be looking for </a:t>
            </a:r>
            <a:r>
              <a:rPr lang="en-US" sz="4219" b="1" u="sng" dirty="0">
                <a:hlinkClick r:id="rId2"/>
              </a:rPr>
              <a:t>jobs that no longer exist</a:t>
            </a:r>
            <a:r>
              <a:rPr lang="en-US" sz="4219" dirty="0"/>
              <a:t>.”</a:t>
            </a:r>
          </a:p>
          <a:p>
            <a:pPr marL="0" indent="0">
              <a:buNone/>
            </a:pPr>
            <a:r>
              <a:rPr lang="en-US" dirty="0"/>
              <a:t> </a:t>
            </a:r>
          </a:p>
        </p:txBody>
      </p:sp>
    </p:spTree>
    <p:extLst>
      <p:ext uri="{BB962C8B-B14F-4D97-AF65-F5344CB8AC3E}">
        <p14:creationId xmlns:p14="http://schemas.microsoft.com/office/powerpoint/2010/main" val="298538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t>No member of this audience</a:t>
            </a:r>
          </a:p>
          <a:p>
            <a:pPr marL="0" indent="0" algn="ctr">
              <a:buNone/>
            </a:pPr>
            <a:r>
              <a:rPr lang="en-US" dirty="0" smtClean="0"/>
              <a:t>may whack, thump or otherwise hit </a:t>
            </a:r>
          </a:p>
          <a:p>
            <a:pPr marL="0" indent="0" algn="ctr">
              <a:buNone/>
            </a:pPr>
            <a:r>
              <a:rPr lang="en-US" dirty="0" smtClean="0"/>
              <a:t>any other member of this audience </a:t>
            </a:r>
          </a:p>
          <a:p>
            <a:pPr marL="0" indent="0" algn="ctr">
              <a:buNone/>
            </a:pPr>
            <a:r>
              <a:rPr lang="en-US" dirty="0" smtClean="0"/>
              <a:t>at any time during this presentation.</a:t>
            </a:r>
          </a:p>
          <a:p>
            <a:pPr marL="0" indent="0" algn="ctr">
              <a:buNone/>
            </a:pPr>
            <a:endParaRPr lang="en-US" dirty="0"/>
          </a:p>
          <a:p>
            <a:pPr marL="0" indent="0" algn="ctr">
              <a:buNone/>
            </a:pPr>
            <a:r>
              <a:rPr lang="en-US" dirty="0" smtClean="0"/>
              <a:t>Pointed sighs and audible expressions of exasperation with a family member are discouraged.</a:t>
            </a:r>
          </a:p>
          <a:p>
            <a:pPr marL="0" indent="0" algn="ctr">
              <a:buNone/>
            </a:pPr>
            <a:endParaRPr lang="en-US" dirty="0" smtClean="0"/>
          </a:p>
          <a:p>
            <a:pPr marL="0" indent="0" algn="ctr">
              <a:buNone/>
            </a:pPr>
            <a:r>
              <a:rPr lang="en-US" dirty="0" smtClean="0"/>
              <a:t>Loud eye rolling is permitted.</a:t>
            </a:r>
          </a:p>
        </p:txBody>
      </p:sp>
    </p:spTree>
    <p:extLst>
      <p:ext uri="{BB962C8B-B14F-4D97-AF65-F5344CB8AC3E}">
        <p14:creationId xmlns:p14="http://schemas.microsoft.com/office/powerpoint/2010/main" val="3417087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VIP/Major Matching Matters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5063" b="1" dirty="0"/>
              <a:t>Congruence</a:t>
            </a:r>
            <a:r>
              <a:rPr lang="en-US" sz="5063" dirty="0"/>
              <a:t> predicted overall (GPA) after ﬁve years better than SAT/ACT </a:t>
            </a:r>
            <a:r>
              <a:rPr lang="en-US" sz="5063" dirty="0" smtClean="0"/>
              <a:t>scores. </a:t>
            </a:r>
            <a:r>
              <a:rPr lang="en-US" sz="3375" dirty="0" smtClean="0"/>
              <a:t>(</a:t>
            </a:r>
            <a:r>
              <a:rPr lang="en-US" sz="3375" dirty="0"/>
              <a:t>Jones, 2012)</a:t>
            </a:r>
          </a:p>
          <a:p>
            <a:endParaRPr lang="en-US" dirty="0" smtClean="0"/>
          </a:p>
          <a:p>
            <a:pPr marL="0" indent="0" algn="ctr">
              <a:buNone/>
            </a:pPr>
            <a:r>
              <a:rPr lang="en-US" sz="7595" dirty="0"/>
              <a:t>VIP/major match &gt; </a:t>
            </a:r>
          </a:p>
          <a:p>
            <a:pPr marL="0" indent="0" algn="ctr">
              <a:buNone/>
            </a:pPr>
            <a:r>
              <a:rPr lang="en-US" sz="7595" dirty="0"/>
              <a:t>Academic success &gt; </a:t>
            </a:r>
            <a:endParaRPr lang="en-US" sz="7595" dirty="0" smtClean="0"/>
          </a:p>
          <a:p>
            <a:pPr marL="0" indent="0" algn="ctr">
              <a:buNone/>
            </a:pPr>
            <a:r>
              <a:rPr lang="en-US" sz="7595" dirty="0" smtClean="0"/>
              <a:t>Personal </a:t>
            </a:r>
            <a:r>
              <a:rPr lang="en-US" sz="7595" dirty="0"/>
              <a:t>success</a:t>
            </a:r>
            <a:r>
              <a:rPr lang="en-US" sz="7595" dirty="0" smtClean="0"/>
              <a:t>&gt;</a:t>
            </a:r>
          </a:p>
          <a:p>
            <a:pPr marL="0" indent="0" algn="ctr">
              <a:buNone/>
            </a:pPr>
            <a:r>
              <a:rPr lang="en-US" sz="7595" dirty="0" smtClean="0"/>
              <a:t>Professional </a:t>
            </a:r>
            <a:r>
              <a:rPr lang="en-US" sz="7595" dirty="0"/>
              <a:t>success</a:t>
            </a:r>
          </a:p>
        </p:txBody>
      </p:sp>
    </p:spTree>
    <p:extLst>
      <p:ext uri="{BB962C8B-B14F-4D97-AF65-F5344CB8AC3E}">
        <p14:creationId xmlns:p14="http://schemas.microsoft.com/office/powerpoint/2010/main" val="2536798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Advice from AMA and ABA</a:t>
            </a:r>
            <a:endParaRPr lang="en-US" dirty="0"/>
          </a:p>
        </p:txBody>
      </p:sp>
      <p:sp>
        <p:nvSpPr>
          <p:cNvPr id="3" name="Content Placeholder 2"/>
          <p:cNvSpPr>
            <a:spLocks noGrp="1"/>
          </p:cNvSpPr>
          <p:nvPr>
            <p:ph idx="1"/>
          </p:nvPr>
        </p:nvSpPr>
        <p:spPr>
          <a:xfrm>
            <a:off x="2105891" y="3105769"/>
            <a:ext cx="20421600" cy="8753722"/>
          </a:xfrm>
        </p:spPr>
        <p:txBody>
          <a:bodyPr>
            <a:normAutofit/>
          </a:bodyPr>
          <a:lstStyle/>
          <a:p>
            <a:r>
              <a:rPr lang="en-US" sz="5400" dirty="0"/>
              <a:t>Choose majors that </a:t>
            </a:r>
            <a:r>
              <a:rPr lang="en-US" sz="5400" u="sng" dirty="0"/>
              <a:t>interest</a:t>
            </a:r>
            <a:r>
              <a:rPr lang="en-US" sz="5400" dirty="0"/>
              <a:t> and </a:t>
            </a:r>
            <a:r>
              <a:rPr lang="en-US" sz="5400" u="sng" dirty="0"/>
              <a:t>challenge</a:t>
            </a:r>
            <a:r>
              <a:rPr lang="en-US" sz="5400" dirty="0"/>
              <a:t> </a:t>
            </a:r>
            <a:r>
              <a:rPr lang="en-US" sz="5400" dirty="0" smtClean="0"/>
              <a:t>them.</a:t>
            </a:r>
          </a:p>
          <a:p>
            <a:endParaRPr lang="en-US" sz="5400" dirty="0"/>
          </a:p>
          <a:p>
            <a:r>
              <a:rPr lang="en-US" sz="5400" dirty="0"/>
              <a:t>Work hard for excellent </a:t>
            </a:r>
            <a:r>
              <a:rPr lang="en-US" sz="5400" dirty="0" smtClean="0"/>
              <a:t>grades.</a:t>
            </a:r>
          </a:p>
          <a:p>
            <a:endParaRPr lang="en-US" sz="5400" dirty="0"/>
          </a:p>
          <a:p>
            <a:r>
              <a:rPr lang="en-US" sz="5400" dirty="0"/>
              <a:t>Develop their research and writing </a:t>
            </a:r>
            <a:r>
              <a:rPr lang="en-US" sz="5400" dirty="0" smtClean="0"/>
              <a:t>skills.</a:t>
            </a:r>
          </a:p>
          <a:p>
            <a:endParaRPr lang="en-US" sz="5400" dirty="0"/>
          </a:p>
          <a:p>
            <a:r>
              <a:rPr lang="en-US" sz="5400" dirty="0"/>
              <a:t>Make the most of the </a:t>
            </a:r>
            <a:r>
              <a:rPr lang="en-US" sz="5400" dirty="0" smtClean="0"/>
              <a:t>opportunities; learn from </a:t>
            </a:r>
            <a:r>
              <a:rPr lang="en-US" sz="5400" i="1" dirty="0" smtClean="0"/>
              <a:t>every</a:t>
            </a:r>
            <a:r>
              <a:rPr lang="en-US" sz="5400" dirty="0" smtClean="0"/>
              <a:t> course and job.</a:t>
            </a:r>
            <a:endParaRPr lang="en-US" sz="5400" dirty="0"/>
          </a:p>
          <a:p>
            <a:endParaRPr lang="en-US" dirty="0"/>
          </a:p>
        </p:txBody>
      </p:sp>
    </p:spTree>
    <p:extLst>
      <p:ext uri="{BB962C8B-B14F-4D97-AF65-F5344CB8AC3E}">
        <p14:creationId xmlns:p14="http://schemas.microsoft.com/office/powerpoint/2010/main" val="13934738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Messaging to Reinforce:</a:t>
            </a:r>
            <a:endParaRPr lang="en-US" dirty="0"/>
          </a:p>
        </p:txBody>
      </p:sp>
      <p:sp>
        <p:nvSpPr>
          <p:cNvPr id="3" name="Content Placeholder 2"/>
          <p:cNvSpPr>
            <a:spLocks noGrp="1"/>
          </p:cNvSpPr>
          <p:nvPr>
            <p:ph idx="1"/>
          </p:nvPr>
        </p:nvSpPr>
        <p:spPr/>
        <p:txBody>
          <a:bodyPr>
            <a:normAutofit/>
          </a:bodyPr>
          <a:lstStyle/>
          <a:p>
            <a:pPr marL="0" indent="0" algn="ctr">
              <a:buNone/>
            </a:pPr>
            <a:r>
              <a:rPr lang="en-US" sz="3797" dirty="0"/>
              <a:t>Required courses and </a:t>
            </a:r>
            <a:r>
              <a:rPr lang="en-US" sz="3797" dirty="0" smtClean="0"/>
              <a:t>random </a:t>
            </a:r>
            <a:r>
              <a:rPr lang="en-US" sz="3797" dirty="0"/>
              <a:t>jobs are teaching you more than you know.</a:t>
            </a:r>
          </a:p>
          <a:p>
            <a:pPr marL="0" indent="0" algn="ctr">
              <a:buNone/>
            </a:pPr>
            <a:endParaRPr lang="en-US" sz="7595" dirty="0"/>
          </a:p>
          <a:p>
            <a:pPr marL="0" indent="0" algn="ctr">
              <a:buNone/>
            </a:pPr>
            <a:r>
              <a:rPr lang="en-US" sz="7595" dirty="0"/>
              <a:t>There is no wasted knowledge or experience</a:t>
            </a:r>
          </a:p>
        </p:txBody>
      </p:sp>
    </p:spTree>
    <p:extLst>
      <p:ext uri="{BB962C8B-B14F-4D97-AF65-F5344CB8AC3E}">
        <p14:creationId xmlns:p14="http://schemas.microsoft.com/office/powerpoint/2010/main" val="1675789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Support My Student?</a:t>
            </a:r>
            <a:endParaRPr lang="en-US" dirty="0"/>
          </a:p>
        </p:txBody>
      </p:sp>
      <p:sp>
        <p:nvSpPr>
          <p:cNvPr id="3" name="Content Placeholder 2"/>
          <p:cNvSpPr>
            <a:spLocks noGrp="1"/>
          </p:cNvSpPr>
          <p:nvPr>
            <p:ph idx="1"/>
          </p:nvPr>
        </p:nvSpPr>
        <p:spPr>
          <a:xfrm>
            <a:off x="2216727" y="2719959"/>
            <a:ext cx="20255346" cy="8480966"/>
          </a:xfrm>
        </p:spPr>
        <p:txBody>
          <a:bodyPr>
            <a:normAutofit fontScale="62500" lnSpcReduction="20000"/>
          </a:bodyPr>
          <a:lstStyle/>
          <a:p>
            <a:r>
              <a:rPr lang="en-US" sz="6400" dirty="0" smtClean="0"/>
              <a:t>Encourage and support exploration of academic and </a:t>
            </a:r>
            <a:r>
              <a:rPr lang="en-US" sz="6400" dirty="0"/>
              <a:t>professional </a:t>
            </a:r>
            <a:r>
              <a:rPr lang="en-US" sz="6400" dirty="0" smtClean="0"/>
              <a:t>interests</a:t>
            </a:r>
          </a:p>
          <a:p>
            <a:endParaRPr lang="en-US" sz="6400" dirty="0" smtClean="0"/>
          </a:p>
          <a:p>
            <a:r>
              <a:rPr lang="en-US" sz="6400" dirty="0" smtClean="0"/>
              <a:t>Coach </a:t>
            </a:r>
            <a:r>
              <a:rPr lang="en-US" sz="6400" dirty="0"/>
              <a:t>values </a:t>
            </a:r>
            <a:r>
              <a:rPr lang="en-US" sz="6400" dirty="0" smtClean="0"/>
              <a:t>clarification; your student is trying to distinguish theirs from yours</a:t>
            </a:r>
            <a:endParaRPr lang="en-US" sz="6400" dirty="0"/>
          </a:p>
          <a:p>
            <a:endParaRPr lang="en-US" sz="6400" dirty="0" smtClean="0"/>
          </a:p>
          <a:p>
            <a:r>
              <a:rPr lang="en-US" sz="6400" dirty="0" smtClean="0"/>
              <a:t>Normalize struggle and disappointment through growth mindset, grit and delayed gratification/time management.</a:t>
            </a:r>
          </a:p>
          <a:p>
            <a:pPr marL="0" indent="0">
              <a:buNone/>
            </a:pPr>
            <a:endParaRPr lang="en-US" sz="6400" dirty="0" smtClean="0"/>
          </a:p>
          <a:p>
            <a:r>
              <a:rPr lang="en-US" sz="6400" dirty="0" smtClean="0"/>
              <a:t>Encourage and model reflection. Think out loud about struggle, failure, persistence and what they’ve taught you</a:t>
            </a:r>
          </a:p>
          <a:p>
            <a:endParaRPr lang="en-US" sz="6400" dirty="0"/>
          </a:p>
          <a:p>
            <a:r>
              <a:rPr lang="en-US" sz="6400" dirty="0" smtClean="0"/>
              <a:t>Validate choice anxiety and decision fatigue but keep it in perspective</a:t>
            </a:r>
          </a:p>
          <a:p>
            <a:endParaRPr lang="en-US" sz="6400" dirty="0"/>
          </a:p>
          <a:p>
            <a:r>
              <a:rPr lang="en-US" sz="6400" dirty="0" smtClean="0"/>
              <a:t>Reinforce messages that lead to student success</a:t>
            </a:r>
          </a:p>
          <a:p>
            <a:pPr marL="0" indent="0">
              <a:buNone/>
            </a:pPr>
            <a:endParaRPr lang="en-US" dirty="0"/>
          </a:p>
        </p:txBody>
      </p:sp>
    </p:spTree>
    <p:extLst>
      <p:ext uri="{BB962C8B-B14F-4D97-AF65-F5344CB8AC3E}">
        <p14:creationId xmlns:p14="http://schemas.microsoft.com/office/powerpoint/2010/main" val="17285103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Reinforce Messages for Success</a:t>
            </a:r>
            <a:endParaRPr lang="en-US" dirty="0"/>
          </a:p>
        </p:txBody>
      </p:sp>
      <p:sp>
        <p:nvSpPr>
          <p:cNvPr id="3" name="Content Placeholder 2"/>
          <p:cNvSpPr>
            <a:spLocks noGrp="1"/>
          </p:cNvSpPr>
          <p:nvPr>
            <p:ph idx="1"/>
          </p:nvPr>
        </p:nvSpPr>
        <p:spPr/>
        <p:txBody>
          <a:bodyPr>
            <a:normAutofit lnSpcReduction="10000"/>
          </a:bodyPr>
          <a:lstStyle/>
          <a:p>
            <a:r>
              <a:rPr lang="en-US" dirty="0" smtClean="0"/>
              <a:t>With growth mindset, you can learn or get better at anything.</a:t>
            </a:r>
          </a:p>
          <a:p>
            <a:endParaRPr lang="en-US" dirty="0" smtClean="0"/>
          </a:p>
          <a:p>
            <a:r>
              <a:rPr lang="en-US" dirty="0" smtClean="0"/>
              <a:t>With grit you can get through when the going gets tough.</a:t>
            </a:r>
          </a:p>
          <a:p>
            <a:endParaRPr lang="en-US" dirty="0" smtClean="0"/>
          </a:p>
          <a:p>
            <a:r>
              <a:rPr lang="en-US" dirty="0" smtClean="0"/>
              <a:t>With delayed gratification and time management you can have a balanced life with learning and legit time off.</a:t>
            </a:r>
          </a:p>
          <a:p>
            <a:endParaRPr lang="en-US" dirty="0" smtClean="0"/>
          </a:p>
          <a:p>
            <a:r>
              <a:rPr lang="en-US" dirty="0" smtClean="0"/>
              <a:t>Struggle and failure are necessary steps in success.</a:t>
            </a:r>
            <a:r>
              <a:rPr lang="en-US" dirty="0"/>
              <a:t> </a:t>
            </a:r>
            <a:endParaRPr lang="en-US" dirty="0" smtClean="0"/>
          </a:p>
          <a:p>
            <a:endParaRPr lang="en-US" dirty="0" smtClean="0"/>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773164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Reinforce Messages for Student Success</a:t>
            </a:r>
            <a:endParaRPr lang="en-US" dirty="0"/>
          </a:p>
        </p:txBody>
      </p:sp>
      <p:sp>
        <p:nvSpPr>
          <p:cNvPr id="3" name="Content Placeholder 2"/>
          <p:cNvSpPr>
            <a:spLocks noGrp="1"/>
          </p:cNvSpPr>
          <p:nvPr>
            <p:ph idx="1"/>
          </p:nvPr>
        </p:nvSpPr>
        <p:spPr>
          <a:xfrm>
            <a:off x="1958923" y="3091549"/>
            <a:ext cx="20901077" cy="7744773"/>
          </a:xfrm>
        </p:spPr>
        <p:txBody>
          <a:bodyPr>
            <a:normAutofit fontScale="85000" lnSpcReduction="20000"/>
          </a:bodyPr>
          <a:lstStyle/>
          <a:p>
            <a:r>
              <a:rPr lang="en-US" dirty="0"/>
              <a:t>Ask for help:</a:t>
            </a:r>
          </a:p>
          <a:p>
            <a:pPr lvl="1"/>
            <a:r>
              <a:rPr lang="en-US" dirty="0"/>
              <a:t>Use campus resources. You pay for them!</a:t>
            </a:r>
          </a:p>
          <a:p>
            <a:pPr lvl="1"/>
            <a:r>
              <a:rPr lang="en-US" dirty="0"/>
              <a:t>Register with and use Student Accessibility Services.</a:t>
            </a:r>
          </a:p>
          <a:p>
            <a:pPr lvl="1"/>
            <a:r>
              <a:rPr lang="en-US" dirty="0"/>
              <a:t>Visit your professors</a:t>
            </a:r>
            <a:r>
              <a:rPr lang="en-US" dirty="0" smtClean="0"/>
              <a:t>.</a:t>
            </a:r>
          </a:p>
          <a:p>
            <a:pPr lvl="1"/>
            <a:endParaRPr lang="en-US" dirty="0"/>
          </a:p>
          <a:p>
            <a:r>
              <a:rPr lang="en-US" dirty="0"/>
              <a:t>Make time for self care and take your medicine. </a:t>
            </a:r>
            <a:endParaRPr lang="en-US" dirty="0" smtClean="0"/>
          </a:p>
          <a:p>
            <a:endParaRPr lang="en-US" dirty="0"/>
          </a:p>
          <a:p>
            <a:r>
              <a:rPr lang="en-US" dirty="0"/>
              <a:t>Good grades in your major are more important than your major</a:t>
            </a:r>
            <a:r>
              <a:rPr lang="en-US" dirty="0" smtClean="0"/>
              <a:t>.</a:t>
            </a:r>
          </a:p>
          <a:p>
            <a:endParaRPr lang="en-US" dirty="0"/>
          </a:p>
          <a:p>
            <a:r>
              <a:rPr lang="en-US" dirty="0"/>
              <a:t>There is no wasted knowledge or experience</a:t>
            </a:r>
            <a:r>
              <a:rPr lang="en-US" dirty="0" smtClean="0"/>
              <a:t>.</a:t>
            </a:r>
          </a:p>
          <a:p>
            <a:endParaRPr lang="en-US" dirty="0"/>
          </a:p>
          <a:p>
            <a:r>
              <a:rPr lang="en-US" dirty="0"/>
              <a:t>Trust the process: you don’t have to know everything right away</a:t>
            </a:r>
          </a:p>
          <a:p>
            <a:endParaRPr lang="en-US" dirty="0"/>
          </a:p>
        </p:txBody>
      </p:sp>
    </p:spTree>
    <p:extLst>
      <p:ext uri="{BB962C8B-B14F-4D97-AF65-F5344CB8AC3E}">
        <p14:creationId xmlns:p14="http://schemas.microsoft.com/office/powerpoint/2010/main" val="20668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71880" y="663111"/>
            <a:ext cx="15760506" cy="11480366"/>
          </a:xfrm>
        </p:spPr>
        <p:txBody>
          <a:bodyPr>
            <a:normAutofit fontScale="62500" lnSpcReduction="20000"/>
          </a:bodyPr>
          <a:lstStyle/>
          <a:p>
            <a:pPr marL="0" indent="0">
              <a:buNone/>
            </a:pPr>
            <a:r>
              <a:rPr lang="en-US" sz="10232" dirty="0"/>
              <a:t>From “On Children”	Kahlil Gibran</a:t>
            </a:r>
          </a:p>
          <a:p>
            <a:endParaRPr lang="en-US" dirty="0"/>
          </a:p>
          <a:p>
            <a:pPr marL="0" indent="0">
              <a:buNone/>
            </a:pPr>
            <a:endParaRPr lang="en-US" dirty="0" smtClean="0"/>
          </a:p>
          <a:p>
            <a:pPr marL="0" indent="0">
              <a:buNone/>
            </a:pPr>
            <a:r>
              <a:rPr lang="en-US" dirty="0" smtClean="0"/>
              <a:t>Your </a:t>
            </a:r>
            <a:r>
              <a:rPr lang="en-US" dirty="0"/>
              <a:t>children are not your children.</a:t>
            </a:r>
          </a:p>
          <a:p>
            <a:pPr marL="0" indent="0">
              <a:buNone/>
            </a:pPr>
            <a:r>
              <a:rPr lang="en-US" dirty="0" smtClean="0"/>
              <a:t>They </a:t>
            </a:r>
            <a:r>
              <a:rPr lang="en-US" dirty="0"/>
              <a:t>are the sons and daughters of Life’s longing for itself.</a:t>
            </a:r>
          </a:p>
          <a:p>
            <a:pPr marL="0" indent="0">
              <a:buNone/>
            </a:pPr>
            <a:r>
              <a:rPr lang="en-US" dirty="0" smtClean="0"/>
              <a:t>They </a:t>
            </a:r>
            <a:r>
              <a:rPr lang="en-US" dirty="0"/>
              <a:t>come through you but not from you,</a:t>
            </a:r>
          </a:p>
          <a:p>
            <a:pPr marL="0" indent="0">
              <a:buNone/>
            </a:pPr>
            <a:r>
              <a:rPr lang="en-US" dirty="0" smtClean="0"/>
              <a:t>And </a:t>
            </a:r>
            <a:r>
              <a:rPr lang="en-US" dirty="0"/>
              <a:t>though they are with you yet they belong not to you.</a:t>
            </a:r>
          </a:p>
          <a:p>
            <a:pPr marL="0" indent="0">
              <a:buNone/>
            </a:pPr>
            <a:endParaRPr lang="en-US" dirty="0"/>
          </a:p>
          <a:p>
            <a:pPr marL="0" indent="0">
              <a:buNone/>
            </a:pPr>
            <a:r>
              <a:rPr lang="en-US" dirty="0" smtClean="0"/>
              <a:t>You </a:t>
            </a:r>
            <a:r>
              <a:rPr lang="en-US" dirty="0"/>
              <a:t>may give them your love but not your thoughts,</a:t>
            </a:r>
          </a:p>
          <a:p>
            <a:pPr marL="0" indent="0">
              <a:buNone/>
            </a:pPr>
            <a:r>
              <a:rPr lang="en-US" dirty="0" smtClean="0"/>
              <a:t>For </a:t>
            </a:r>
            <a:r>
              <a:rPr lang="en-US" dirty="0"/>
              <a:t>they have their own thoughts.</a:t>
            </a:r>
          </a:p>
          <a:p>
            <a:pPr marL="0" indent="0">
              <a:buNone/>
            </a:pPr>
            <a:r>
              <a:rPr lang="en-US" dirty="0" smtClean="0"/>
              <a:t>You </a:t>
            </a:r>
            <a:r>
              <a:rPr lang="en-US" dirty="0"/>
              <a:t>may house their bodies but not their souls,</a:t>
            </a:r>
          </a:p>
          <a:p>
            <a:pPr marL="0" indent="0">
              <a:buNone/>
            </a:pPr>
            <a:r>
              <a:rPr lang="en-US" dirty="0" smtClean="0"/>
              <a:t>For </a:t>
            </a:r>
            <a:r>
              <a:rPr lang="en-US" dirty="0"/>
              <a:t>their souls dwell in the house of tomorrow, which you cannot visit, not even in your dreams</a:t>
            </a:r>
            <a:r>
              <a:rPr lang="en-US" dirty="0" smtClean="0"/>
              <a:t>.</a:t>
            </a:r>
          </a:p>
          <a:p>
            <a:pPr marL="0" indent="0">
              <a:buNone/>
            </a:pPr>
            <a:endParaRPr lang="en-US" dirty="0"/>
          </a:p>
          <a:p>
            <a:pPr marL="0" indent="0">
              <a:buNone/>
            </a:pPr>
            <a:r>
              <a:rPr lang="en-US" dirty="0" smtClean="0"/>
              <a:t>You </a:t>
            </a:r>
            <a:r>
              <a:rPr lang="en-US" dirty="0"/>
              <a:t>may strive to be like them, but seek not to make them like you.</a:t>
            </a:r>
          </a:p>
          <a:p>
            <a:pPr marL="0" indent="0">
              <a:buNone/>
            </a:pPr>
            <a:r>
              <a:rPr lang="en-US" dirty="0" smtClean="0"/>
              <a:t>For </a:t>
            </a:r>
            <a:r>
              <a:rPr lang="en-US" dirty="0"/>
              <a:t>life goes not backward nor tarries with yesterday.</a:t>
            </a:r>
          </a:p>
          <a:p>
            <a:pPr marL="0" indent="0">
              <a:buNone/>
            </a:pPr>
            <a:r>
              <a:rPr lang="en-US" dirty="0" smtClean="0"/>
              <a:t>You </a:t>
            </a:r>
            <a:r>
              <a:rPr lang="en-US" dirty="0"/>
              <a:t>are the bows from which your children as living arrows are sent forth.</a:t>
            </a:r>
          </a:p>
          <a:p>
            <a:pPr marL="0" indent="0">
              <a:buNone/>
            </a:pPr>
            <a:r>
              <a:rPr lang="en-US" dirty="0" smtClean="0"/>
              <a:t>….</a:t>
            </a:r>
          </a:p>
          <a:p>
            <a:pPr marL="0" indent="0">
              <a:buNone/>
            </a:pPr>
            <a:r>
              <a:rPr lang="en-US" dirty="0" smtClean="0"/>
              <a:t>Let </a:t>
            </a:r>
            <a:r>
              <a:rPr lang="en-US" dirty="0"/>
              <a:t>your bending in the archer’s hand be for gladness;</a:t>
            </a:r>
          </a:p>
          <a:p>
            <a:pPr marL="0" indent="0">
              <a:buNone/>
            </a:pPr>
            <a:r>
              <a:rPr lang="en-US" dirty="0" smtClean="0"/>
              <a:t>For </a:t>
            </a:r>
            <a:r>
              <a:rPr lang="en-US" dirty="0"/>
              <a:t>even as He loves the arrow that flies, so He loves also the bow that is stable.</a:t>
            </a:r>
          </a:p>
          <a:p>
            <a:endParaRPr lang="en-US" dirty="0"/>
          </a:p>
          <a:p>
            <a:endParaRPr lang="en-US" dirty="0"/>
          </a:p>
        </p:txBody>
      </p:sp>
    </p:spTree>
    <p:extLst>
      <p:ext uri="{BB962C8B-B14F-4D97-AF65-F5344CB8AC3E}">
        <p14:creationId xmlns:p14="http://schemas.microsoft.com/office/powerpoint/2010/main" val="1359229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Got questions?</a:t>
            </a:r>
            <a:endParaRPr lang="en-US" dirty="0"/>
          </a:p>
        </p:txBody>
      </p:sp>
      <p:sp>
        <p:nvSpPr>
          <p:cNvPr id="2" name="Content Placeholder 1"/>
          <p:cNvSpPr>
            <a:spLocks noGrp="1"/>
          </p:cNvSpPr>
          <p:nvPr>
            <p:ph idx="1"/>
          </p:nvPr>
        </p:nvSpPr>
        <p:spPr/>
        <p:txBody>
          <a:bodyPr>
            <a:normAutofit/>
          </a:bodyPr>
          <a:lstStyle/>
          <a:p>
            <a:pPr marL="0" indent="0" algn="ctr">
              <a:buNone/>
            </a:pPr>
            <a:endParaRPr lang="en-US" sz="7502" b="1" dirty="0" smtClean="0"/>
          </a:p>
          <a:p>
            <a:pPr marL="0" indent="0" algn="ctr">
              <a:buNone/>
            </a:pPr>
            <a:r>
              <a:rPr lang="en-US" sz="7502" b="1" dirty="0" smtClean="0"/>
              <a:t>Prof</a:t>
            </a:r>
            <a:r>
              <a:rPr lang="en-US" sz="7502" b="1" dirty="0"/>
              <a:t>. Elizabeth Bleicher</a:t>
            </a:r>
          </a:p>
          <a:p>
            <a:pPr marL="0" indent="0" algn="ctr">
              <a:buNone/>
            </a:pPr>
            <a:r>
              <a:rPr lang="en-US" sz="7502" b="1" dirty="0" smtClean="0"/>
              <a:t>ebleicher@Ithaca.edu</a:t>
            </a:r>
            <a:endParaRPr lang="en-US" sz="7502" b="1" dirty="0"/>
          </a:p>
        </p:txBody>
      </p:sp>
    </p:spTree>
    <p:extLst>
      <p:ext uri="{BB962C8B-B14F-4D97-AF65-F5344CB8AC3E}">
        <p14:creationId xmlns:p14="http://schemas.microsoft.com/office/powerpoint/2010/main" val="2320405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 Me, I’m a Doctor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Ph.D. in 19thC British Literature and Culture</a:t>
            </a:r>
          </a:p>
          <a:p>
            <a:pPr>
              <a:buFont typeface="Arial" panose="020B0604020202020204" pitchFamily="34" charset="0"/>
              <a:buChar char="•"/>
            </a:pPr>
            <a:endParaRPr lang="en-US" dirty="0"/>
          </a:p>
          <a:p>
            <a:pPr>
              <a:buFont typeface="Arial" panose="020B0604020202020204" pitchFamily="34" charset="0"/>
              <a:buChar char="•"/>
            </a:pPr>
            <a:r>
              <a:rPr lang="en-US" dirty="0" smtClean="0"/>
              <a:t>Scholarship in First-Year Experience and Transition to College</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31 years teaching grade 6 through adult career changers</a:t>
            </a:r>
          </a:p>
          <a:p>
            <a:pPr>
              <a:buFont typeface="Arial" panose="020B0604020202020204" pitchFamily="34" charset="0"/>
              <a:buChar char="•"/>
            </a:pPr>
            <a:endParaRPr lang="en-US" dirty="0"/>
          </a:p>
          <a:p>
            <a:pPr>
              <a:buFont typeface="Arial" panose="020B0604020202020204" pitchFamily="34" charset="0"/>
              <a:buChar char="•"/>
            </a:pPr>
            <a:r>
              <a:rPr lang="en-US" dirty="0" smtClean="0"/>
              <a:t>Director, Exploratory Program</a:t>
            </a:r>
          </a:p>
          <a:p>
            <a:pPr marL="0" indent="0">
              <a:buNone/>
            </a:pPr>
            <a:endParaRPr lang="en-US" dirty="0"/>
          </a:p>
        </p:txBody>
      </p:sp>
    </p:spTree>
    <p:extLst>
      <p:ext uri="{BB962C8B-B14F-4D97-AF65-F5344CB8AC3E}">
        <p14:creationId xmlns:p14="http://schemas.microsoft.com/office/powerpoint/2010/main" val="834111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Development Theory</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t>Biological</a:t>
            </a:r>
          </a:p>
          <a:p>
            <a:pPr marL="0" indent="0" algn="ctr">
              <a:buNone/>
            </a:pPr>
            <a:endParaRPr lang="en-US" dirty="0" smtClean="0"/>
          </a:p>
          <a:p>
            <a:pPr marL="0" indent="0" algn="ctr">
              <a:buNone/>
            </a:pPr>
            <a:r>
              <a:rPr lang="en-US" dirty="0"/>
              <a:t>Moral</a:t>
            </a:r>
          </a:p>
          <a:p>
            <a:pPr marL="0" indent="0" algn="ctr">
              <a:buNone/>
            </a:pPr>
            <a:endParaRPr lang="en-US" dirty="0"/>
          </a:p>
          <a:p>
            <a:pPr marL="0" indent="0" algn="ctr">
              <a:buNone/>
            </a:pPr>
            <a:r>
              <a:rPr lang="en-US" dirty="0" smtClean="0"/>
              <a:t>Social</a:t>
            </a:r>
          </a:p>
          <a:p>
            <a:pPr marL="0" indent="0" algn="ctr">
              <a:buNone/>
            </a:pPr>
            <a:endParaRPr lang="en-US" dirty="0"/>
          </a:p>
          <a:p>
            <a:pPr marL="0" indent="0" algn="ctr">
              <a:buNone/>
            </a:pPr>
            <a:r>
              <a:rPr lang="en-US" b="1" dirty="0" smtClean="0"/>
              <a:t>Psychological</a:t>
            </a:r>
          </a:p>
          <a:p>
            <a:pPr marL="0" indent="0" algn="ctr">
              <a:buNone/>
            </a:pPr>
            <a:endParaRPr lang="en-US" b="1" dirty="0"/>
          </a:p>
          <a:p>
            <a:pPr marL="0" indent="0" algn="ctr">
              <a:buNone/>
            </a:pPr>
            <a:r>
              <a:rPr lang="en-US" b="1" dirty="0" smtClean="0"/>
              <a:t>Cognitive/Intellectual</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smtClean="0"/>
          </a:p>
          <a:p>
            <a:endParaRPr lang="en-US" dirty="0"/>
          </a:p>
        </p:txBody>
      </p:sp>
    </p:spTree>
    <p:extLst>
      <p:ext uri="{BB962C8B-B14F-4D97-AF65-F5344CB8AC3E}">
        <p14:creationId xmlns:p14="http://schemas.microsoft.com/office/powerpoint/2010/main" val="469000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7150" y="860731"/>
            <a:ext cx="15164176" cy="1327680"/>
          </a:xfrm>
        </p:spPr>
        <p:txBody>
          <a:bodyPr/>
          <a:lstStyle/>
          <a:p>
            <a:r>
              <a:rPr lang="en-US" sz="7200" dirty="0" smtClean="0"/>
              <a:t>The First Semester/Year W Curve</a:t>
            </a:r>
            <a:endParaRPr lang="en-US" sz="7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7150" y="3049142"/>
            <a:ext cx="15164176" cy="7551388"/>
          </a:xfrm>
          <a:prstGeom prst="rect">
            <a:avLst/>
          </a:prstGeom>
        </p:spPr>
      </p:pic>
    </p:spTree>
    <p:extLst>
      <p:ext uri="{BB962C8B-B14F-4D97-AF65-F5344CB8AC3E}">
        <p14:creationId xmlns:p14="http://schemas.microsoft.com/office/powerpoint/2010/main" val="3778406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1881" y="-20768"/>
            <a:ext cx="15433891" cy="2435676"/>
          </a:xfrm>
        </p:spPr>
        <p:txBody>
          <a:bodyPr/>
          <a:lstStyle/>
          <a:p>
            <a:r>
              <a:rPr lang="en-US" sz="7200" dirty="0" smtClean="0"/>
              <a:t>Resisting the Urge </a:t>
            </a:r>
            <a:br>
              <a:rPr lang="en-US" sz="7200" dirty="0" smtClean="0"/>
            </a:br>
            <a:r>
              <a:rPr lang="en-US" sz="7200" dirty="0" smtClean="0"/>
              <a:t>to Scoop Up the Bird</a:t>
            </a:r>
            <a:endParaRPr lang="en-US" sz="7200" dirty="0"/>
          </a:p>
        </p:txBody>
      </p:sp>
      <p:sp>
        <p:nvSpPr>
          <p:cNvPr id="3" name="Content Placeholder 2"/>
          <p:cNvSpPr>
            <a:spLocks noGrp="1"/>
          </p:cNvSpPr>
          <p:nvPr>
            <p:ph idx="1"/>
          </p:nvPr>
        </p:nvSpPr>
        <p:spPr/>
        <p:txBody>
          <a:bodyPr>
            <a:normAutofit lnSpcReduction="10000"/>
          </a:bodyPr>
          <a:lstStyle/>
          <a:p>
            <a:r>
              <a:rPr lang="en-US" dirty="0" smtClean="0"/>
              <a:t>Struggle builds skill and resourcefulness when coached as a positive process</a:t>
            </a:r>
          </a:p>
          <a:p>
            <a:endParaRPr lang="en-US" dirty="0"/>
          </a:p>
          <a:p>
            <a:r>
              <a:rPr lang="en-US" dirty="0"/>
              <a:t>Tackling and conquering a challenge </a:t>
            </a:r>
            <a:r>
              <a:rPr lang="en-US" dirty="0" smtClean="0"/>
              <a:t>builds confidence </a:t>
            </a:r>
            <a:r>
              <a:rPr lang="en-US" dirty="0"/>
              <a:t>and genuine </a:t>
            </a:r>
            <a:r>
              <a:rPr lang="en-US" dirty="0" smtClean="0"/>
              <a:t>esteem</a:t>
            </a:r>
          </a:p>
          <a:p>
            <a:pPr marL="0" indent="0">
              <a:buNone/>
            </a:pPr>
            <a:endParaRPr lang="en-US" dirty="0"/>
          </a:p>
          <a:p>
            <a:r>
              <a:rPr lang="en-US" dirty="0" smtClean="0"/>
              <a:t>Best </a:t>
            </a:r>
            <a:r>
              <a:rPr lang="en-US" dirty="0"/>
              <a:t>possible response</a:t>
            </a:r>
            <a:r>
              <a:rPr lang="en-US" dirty="0" smtClean="0"/>
              <a:t>:</a:t>
            </a:r>
          </a:p>
          <a:p>
            <a:pPr marL="0" indent="0" algn="ctr">
              <a:buNone/>
            </a:pPr>
            <a:r>
              <a:rPr lang="en-US" sz="6329" dirty="0"/>
              <a:t>I have faith in your ability to tackle this challenge.</a:t>
            </a:r>
          </a:p>
          <a:p>
            <a:endParaRPr lang="en-US" dirty="0" smtClean="0"/>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179038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055" y="-20768"/>
            <a:ext cx="19091563" cy="2435676"/>
          </a:xfrm>
        </p:spPr>
        <p:txBody>
          <a:bodyPr/>
          <a:lstStyle/>
          <a:p>
            <a:r>
              <a:rPr lang="en-US" sz="7200" dirty="0" smtClean="0"/>
              <a:t>How Can I Coach My Student’s Success?</a:t>
            </a:r>
            <a:endParaRPr lang="en-US" sz="7200" dirty="0"/>
          </a:p>
        </p:txBody>
      </p:sp>
      <p:sp>
        <p:nvSpPr>
          <p:cNvPr id="3" name="Content Placeholder 2"/>
          <p:cNvSpPr>
            <a:spLocks noGrp="1"/>
          </p:cNvSpPr>
          <p:nvPr>
            <p:ph idx="1"/>
          </p:nvPr>
        </p:nvSpPr>
        <p:spPr>
          <a:xfrm>
            <a:off x="2272145" y="2738004"/>
            <a:ext cx="19091564" cy="9405473"/>
          </a:xfrm>
        </p:spPr>
        <p:txBody>
          <a:bodyPr>
            <a:normAutofit/>
          </a:bodyPr>
          <a:lstStyle/>
          <a:p>
            <a:pPr marL="0" indent="0">
              <a:buNone/>
            </a:pPr>
            <a:r>
              <a:rPr lang="en-US" b="1" dirty="0" smtClean="0"/>
              <a:t>Growth Mindset </a:t>
            </a:r>
            <a:r>
              <a:rPr lang="en-US" dirty="0" smtClean="0"/>
              <a:t>– Carol </a:t>
            </a:r>
            <a:r>
              <a:rPr lang="en-US" dirty="0" err="1" smtClean="0"/>
              <a:t>Dweck</a:t>
            </a:r>
            <a:r>
              <a:rPr lang="en-US" dirty="0" smtClean="0"/>
              <a:t> (TED/YouTube)</a:t>
            </a:r>
          </a:p>
          <a:p>
            <a:pPr marL="0" indent="0">
              <a:buNone/>
            </a:pPr>
            <a:endParaRPr lang="en-US" dirty="0" smtClean="0"/>
          </a:p>
          <a:p>
            <a:pPr>
              <a:buFont typeface="Arial" panose="020B0604020202020204" pitchFamily="34" charset="0"/>
              <a:buChar char="•"/>
            </a:pPr>
            <a:r>
              <a:rPr lang="en-US" dirty="0" smtClean="0"/>
              <a:t>Growth mindset: People who believe they can learn, do.</a:t>
            </a:r>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Fixed Mindset: People who believe their intellect and skill are fixed, </a:t>
            </a:r>
            <a:r>
              <a:rPr lang="en-US" i="1" dirty="0" smtClean="0"/>
              <a:t>do not </a:t>
            </a:r>
            <a:r>
              <a:rPr lang="en-US" dirty="0" smtClean="0"/>
              <a:t>learn.</a:t>
            </a:r>
          </a:p>
          <a:p>
            <a:pPr>
              <a:buFont typeface="Arial" panose="020B0604020202020204" pitchFamily="34" charset="0"/>
              <a:buChar char="•"/>
            </a:pPr>
            <a:endParaRPr lang="en-US" dirty="0"/>
          </a:p>
          <a:p>
            <a:pPr>
              <a:buFont typeface="Arial" panose="020B0604020202020204" pitchFamily="34" charset="0"/>
              <a:buChar char="•"/>
            </a:pPr>
            <a:r>
              <a:rPr lang="en-US" dirty="0" smtClean="0"/>
              <a:t>Message to reinforce:</a:t>
            </a:r>
            <a:endParaRPr lang="en-US" dirty="0"/>
          </a:p>
          <a:p>
            <a:pPr marL="881303" lvl="1" indent="0" algn="ctr">
              <a:buNone/>
            </a:pPr>
            <a:r>
              <a:rPr lang="en-US" sz="6329" dirty="0"/>
              <a:t>You can change your mindset!</a:t>
            </a:r>
          </a:p>
        </p:txBody>
      </p:sp>
    </p:spTree>
    <p:extLst>
      <p:ext uri="{BB962C8B-B14F-4D97-AF65-F5344CB8AC3E}">
        <p14:creationId xmlns:p14="http://schemas.microsoft.com/office/powerpoint/2010/main" val="3977469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Coach My Student’s Success?</a:t>
            </a:r>
            <a:endParaRPr lang="en-US" dirty="0"/>
          </a:p>
        </p:txBody>
      </p:sp>
      <p:sp>
        <p:nvSpPr>
          <p:cNvPr id="3" name="Content Placeholder 2"/>
          <p:cNvSpPr>
            <a:spLocks noGrp="1"/>
          </p:cNvSpPr>
          <p:nvPr>
            <p:ph idx="1"/>
          </p:nvPr>
        </p:nvSpPr>
        <p:spPr/>
        <p:txBody>
          <a:bodyPr>
            <a:normAutofit/>
          </a:bodyPr>
          <a:lstStyle/>
          <a:p>
            <a:r>
              <a:rPr lang="en-US" b="1" dirty="0" smtClean="0"/>
              <a:t>Grit</a:t>
            </a:r>
            <a:r>
              <a:rPr lang="en-US" dirty="0" smtClean="0"/>
              <a:t>: Angela Duckworth (TED)</a:t>
            </a:r>
          </a:p>
          <a:p>
            <a:endParaRPr lang="en-US" dirty="0"/>
          </a:p>
          <a:p>
            <a:r>
              <a:rPr lang="en-US" dirty="0" smtClean="0"/>
              <a:t>Related attributes: persistence and resilience</a:t>
            </a:r>
          </a:p>
          <a:p>
            <a:endParaRPr lang="en-US" dirty="0"/>
          </a:p>
          <a:p>
            <a:r>
              <a:rPr lang="en-US" dirty="0" smtClean="0"/>
              <a:t>Greatest predictors of success are abilities to:</a:t>
            </a:r>
          </a:p>
          <a:p>
            <a:pPr lvl="1"/>
            <a:r>
              <a:rPr lang="en-US" dirty="0" smtClean="0"/>
              <a:t>Refuse to give up</a:t>
            </a:r>
          </a:p>
          <a:p>
            <a:pPr lvl="1"/>
            <a:r>
              <a:rPr lang="en-US" dirty="0" smtClean="0"/>
              <a:t>Persist over extended time, in face of obstacles, boredom, exhaustion</a:t>
            </a:r>
          </a:p>
          <a:p>
            <a:pPr lvl="1"/>
            <a:r>
              <a:rPr lang="en-US" dirty="0" smtClean="0"/>
              <a:t>Bounce back from a setback, failure or disappointment</a:t>
            </a:r>
            <a:endParaRPr lang="en-US" dirty="0"/>
          </a:p>
        </p:txBody>
      </p:sp>
    </p:spTree>
    <p:extLst>
      <p:ext uri="{BB962C8B-B14F-4D97-AF65-F5344CB8AC3E}">
        <p14:creationId xmlns:p14="http://schemas.microsoft.com/office/powerpoint/2010/main" val="2454633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Coach My Student’s Success</a:t>
            </a:r>
            <a:endParaRPr lang="en-US" dirty="0"/>
          </a:p>
        </p:txBody>
      </p:sp>
      <p:sp>
        <p:nvSpPr>
          <p:cNvPr id="3" name="Content Placeholder 2"/>
          <p:cNvSpPr>
            <a:spLocks noGrp="1"/>
          </p:cNvSpPr>
          <p:nvPr>
            <p:ph idx="1"/>
          </p:nvPr>
        </p:nvSpPr>
        <p:spPr>
          <a:xfrm>
            <a:off x="1958923" y="3091549"/>
            <a:ext cx="20457732" cy="7744773"/>
          </a:xfrm>
        </p:spPr>
        <p:txBody>
          <a:bodyPr>
            <a:normAutofit/>
          </a:bodyPr>
          <a:lstStyle/>
          <a:p>
            <a:pPr marL="0" indent="0">
              <a:buNone/>
            </a:pPr>
            <a:r>
              <a:rPr lang="en-US" b="1" dirty="0" smtClean="0"/>
              <a:t>The Marshmallow Test </a:t>
            </a:r>
            <a:r>
              <a:rPr lang="en-US" dirty="0" smtClean="0"/>
              <a:t>– Walter </a:t>
            </a:r>
            <a:r>
              <a:rPr lang="en-US" dirty="0" err="1" smtClean="0"/>
              <a:t>Mischel</a:t>
            </a:r>
            <a:r>
              <a:rPr lang="en-US" dirty="0" smtClean="0"/>
              <a:t> (TED/YouTube)</a:t>
            </a:r>
          </a:p>
          <a:p>
            <a:endParaRPr lang="en-US" dirty="0" smtClean="0"/>
          </a:p>
          <a:p>
            <a:r>
              <a:rPr lang="en-US" dirty="0" smtClean="0"/>
              <a:t>Delayed gratification is the key to success in college and life</a:t>
            </a:r>
          </a:p>
          <a:p>
            <a:endParaRPr lang="en-US" dirty="0" smtClean="0"/>
          </a:p>
          <a:p>
            <a:pPr marL="0" indent="0">
              <a:buNone/>
            </a:pPr>
            <a:r>
              <a:rPr lang="en-US" dirty="0" smtClean="0"/>
              <a:t>Message to reinforce: </a:t>
            </a:r>
          </a:p>
          <a:p>
            <a:pPr marL="0" indent="0" algn="ctr">
              <a:buNone/>
            </a:pPr>
            <a:r>
              <a:rPr lang="en-US" sz="7200" dirty="0" smtClean="0"/>
              <a:t>Time management is a skill that can be developed and personalized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04231904"/>
      </p:ext>
    </p:extLst>
  </p:cSld>
  <p:clrMapOvr>
    <a:masterClrMapping/>
  </p:clrMapOvr>
</p:sld>
</file>

<file path=ppt/theme/theme1.xml><?xml version="1.0" encoding="utf-8"?>
<a:theme xmlns:a="http://schemas.openxmlformats.org/drawingml/2006/main" name="Office Theme">
  <a:themeElements>
    <a:clrScheme name="Custom 14">
      <a:dk1>
        <a:sysClr val="windowText" lastClr="000000"/>
      </a:dk1>
      <a:lt1>
        <a:sysClr val="window" lastClr="FFFFFF"/>
      </a:lt1>
      <a:dk2>
        <a:srgbClr val="1F497D"/>
      </a:dk2>
      <a:lt2>
        <a:srgbClr val="EEECE1"/>
      </a:lt2>
      <a:accent1>
        <a:srgbClr val="535352"/>
      </a:accent1>
      <a:accent2>
        <a:srgbClr val="4D0021"/>
      </a:accent2>
      <a:accent3>
        <a:srgbClr val="28563F"/>
      </a:accent3>
      <a:accent4>
        <a:srgbClr val="00393E"/>
      </a:accent4>
      <a:accent5>
        <a:srgbClr val="FFFFFE"/>
      </a:accent5>
      <a:accent6>
        <a:srgbClr val="FFFFFE"/>
      </a:accent6>
      <a:hlink>
        <a:srgbClr val="013158"/>
      </a:hlink>
      <a:folHlink>
        <a:srgbClr val="0131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rgbClr val="535352">
              <a:alpha val="88000"/>
            </a:srgbClr>
          </a:solidFill>
        </a:ln>
        <a:effectLst>
          <a:outerShdw blurRad="40000" dist="20000" dir="5400000" sx="46000" sy="46000" rotWithShape="0">
            <a:srgbClr val="000000">
              <a:alpha val="76000"/>
            </a:srgbClr>
          </a:outerShdw>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E73C22E60CA3459CC2842A5297FAFD" ma:contentTypeVersion="9" ma:contentTypeDescription="Create a new document." ma:contentTypeScope="" ma:versionID="59f4675f11726eb12b8e546d6cba39ce">
  <xsd:schema xmlns:xsd="http://www.w3.org/2001/XMLSchema" xmlns:xs="http://www.w3.org/2001/XMLSchema" xmlns:p="http://schemas.microsoft.com/office/2006/metadata/properties" xmlns:ns2="7c168261-2d22-4bb0-8139-20dbb2f3547e" xmlns:ns3="03fad662-7823-4f1e-ae32-771265a00734" targetNamespace="http://schemas.microsoft.com/office/2006/metadata/properties" ma:root="true" ma:fieldsID="102685edbe7636e397edb0ffd86c8bf3" ns2:_="" ns3:_="">
    <xsd:import namespace="7c168261-2d22-4bb0-8139-20dbb2f3547e"/>
    <xsd:import namespace="03fad662-7823-4f1e-ae32-771265a0073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68261-2d22-4bb0-8139-20dbb2f354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fad662-7823-4f1e-ae32-771265a0073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03fad662-7823-4f1e-ae32-771265a00734">
      <UserInfo>
        <DisplayName>Joseph Menduni</DisplayName>
        <AccountId>1</AccountId>
        <AccountType/>
      </UserInfo>
      <UserInfo>
        <DisplayName>Jenelle Whalon</DisplayName>
        <AccountId>17</AccountId>
        <AccountType/>
      </UserInfo>
    </SharedWithUsers>
  </documentManagement>
</p:properties>
</file>

<file path=customXml/itemProps1.xml><?xml version="1.0" encoding="utf-8"?>
<ds:datastoreItem xmlns:ds="http://schemas.openxmlformats.org/officeDocument/2006/customXml" ds:itemID="{28B9B1EE-20C5-4992-ADF2-99D5EE50C755}"/>
</file>

<file path=customXml/itemProps2.xml><?xml version="1.0" encoding="utf-8"?>
<ds:datastoreItem xmlns:ds="http://schemas.openxmlformats.org/officeDocument/2006/customXml" ds:itemID="{EE498C31-86C9-403C-9762-9E868F6B4478}"/>
</file>

<file path=customXml/itemProps3.xml><?xml version="1.0" encoding="utf-8"?>
<ds:datastoreItem xmlns:ds="http://schemas.openxmlformats.org/officeDocument/2006/customXml" ds:itemID="{C8A61623-0746-4394-A28D-3D488A750CFE}"/>
</file>

<file path=docProps/app.xml><?xml version="1.0" encoding="utf-8"?>
<Properties xmlns="http://schemas.openxmlformats.org/officeDocument/2006/extended-properties" xmlns:vt="http://schemas.openxmlformats.org/officeDocument/2006/docPropsVTypes">
  <Template/>
  <TotalTime>869</TotalTime>
  <Words>1036</Words>
  <Application>Microsoft Office PowerPoint</Application>
  <PresentationFormat>Custom</PresentationFormat>
  <Paragraphs>217</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Aharoni</vt:lpstr>
      <vt:lpstr>Arial</vt:lpstr>
      <vt:lpstr>Calibri</vt:lpstr>
      <vt:lpstr>Georgia</vt:lpstr>
      <vt:lpstr>Verdana</vt:lpstr>
      <vt:lpstr>Office Theme</vt:lpstr>
      <vt:lpstr>Supporting Your First-Year Student</vt:lpstr>
      <vt:lpstr>WARNING</vt:lpstr>
      <vt:lpstr>Trust Me, I’m a Doctor</vt:lpstr>
      <vt:lpstr>Student Development Theory</vt:lpstr>
      <vt:lpstr>The First Semester/Year W Curve</vt:lpstr>
      <vt:lpstr>Resisting the Urge  to Scoop Up the Bird</vt:lpstr>
      <vt:lpstr>How Can I Coach My Student’s Success?</vt:lpstr>
      <vt:lpstr>How Can I Coach My Student’s Success?</vt:lpstr>
      <vt:lpstr>How Can I Coach My Student’s Success</vt:lpstr>
      <vt:lpstr>Situating Your Student In History</vt:lpstr>
      <vt:lpstr>A Generation that Fears Decisions</vt:lpstr>
      <vt:lpstr>My student has the right to struggle</vt:lpstr>
      <vt:lpstr>Teach How to Fail Successfully</vt:lpstr>
      <vt:lpstr>Messaging to Reinforce:</vt:lpstr>
      <vt:lpstr>Food For Thought: Making Decisions Easier</vt:lpstr>
      <vt:lpstr>First-Year Parent Traps</vt:lpstr>
      <vt:lpstr>True or False?</vt:lpstr>
      <vt:lpstr>PowerPoint Presentation</vt:lpstr>
      <vt:lpstr>It’s not about the job</vt:lpstr>
      <vt:lpstr>VIP/Major Matching Matters</vt:lpstr>
      <vt:lpstr>Best Advice from AMA and ABA</vt:lpstr>
      <vt:lpstr>Messaging to Reinforce:</vt:lpstr>
      <vt:lpstr>How Can I Support My Student?</vt:lpstr>
      <vt:lpstr>Reinforce Messages for Success</vt:lpstr>
      <vt:lpstr>Reinforce Messages for Student Success</vt:lpstr>
      <vt:lpstr>PowerPoint Presentation</vt:lpstr>
      <vt:lpstr>Got questions?</vt:lpstr>
    </vt:vector>
  </TitlesOfParts>
  <Manager/>
  <Company>Ithaca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Ithaca College</dc:title>
  <dc:subject/>
  <dc:creator>Ithaca College</dc:creator>
  <cp:keywords/>
  <dc:description/>
  <cp:lastModifiedBy>Elizabeth Bleicher</cp:lastModifiedBy>
  <cp:revision>87</cp:revision>
  <dcterms:created xsi:type="dcterms:W3CDTF">2011-10-04T14:33:29Z</dcterms:created>
  <dcterms:modified xsi:type="dcterms:W3CDTF">2019-08-21T14:11:10Z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0x0101009AE73C22E60CA3459CC2842A5297FAFD</vt:lpwstr>
  </property>
</Properties>
</file>