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96" r:id="rId4"/>
    <p:sldId id="301" r:id="rId5"/>
    <p:sldId id="303" r:id="rId6"/>
    <p:sldId id="266" r:id="rId7"/>
    <p:sldId id="311" r:id="rId8"/>
    <p:sldId id="272" r:id="rId9"/>
    <p:sldId id="271" r:id="rId10"/>
    <p:sldId id="310" r:id="rId11"/>
    <p:sldId id="25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36CB10-3161-D706-C6F8-5030195ED743}" name="David Hajjar" initials="DH" userId="S::dhajjar@ithaca.edu::bcff82db-9d75-4807-a66b-0d6335003b8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78492"/>
  </p:normalViewPr>
  <p:slideViewPr>
    <p:cSldViewPr snapToGrid="0">
      <p:cViewPr varScale="1">
        <p:scale>
          <a:sx n="84" d="100"/>
          <a:sy n="84" d="100"/>
        </p:scale>
        <p:origin x="5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436FF-CAB7-42F0-B08B-829E01CB6E9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1E92BB-5629-4E1A-B41C-B5F619DFB1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Implement a community engaged creative project, grounded in the framework of participatory action</a:t>
          </a:r>
        </a:p>
      </dgm:t>
    </dgm:pt>
    <dgm:pt modelId="{76C1D6B4-9602-4D0D-AD4B-4363E2A6D18B}" type="parTrans" cxnId="{188BB80A-0429-43BB-8C34-EF0116E61616}">
      <dgm:prSet/>
      <dgm:spPr/>
      <dgm:t>
        <a:bodyPr/>
        <a:lstStyle/>
        <a:p>
          <a:endParaRPr lang="en-US"/>
        </a:p>
      </dgm:t>
    </dgm:pt>
    <dgm:pt modelId="{AA65D27D-AAD9-4CE7-9A8E-A61D5B9FA6E2}" type="sibTrans" cxnId="{188BB80A-0429-43BB-8C34-EF0116E61616}">
      <dgm:prSet/>
      <dgm:spPr/>
      <dgm:t>
        <a:bodyPr/>
        <a:lstStyle/>
        <a:p>
          <a:endParaRPr lang="en-US"/>
        </a:p>
      </dgm:t>
    </dgm:pt>
    <dgm:pt modelId="{7365981A-2884-4CBC-9D09-472D38E8A7C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Three different stakeholder groups; </a:t>
          </a:r>
          <a:r>
            <a:rPr lang="en-US" sz="2400" i="1" dirty="0"/>
            <a:t>Greek Peak Adaptive Snowsports, Ithaca College &amp; a local family in Ithaca</a:t>
          </a:r>
          <a:endParaRPr lang="en-US" sz="2400" dirty="0"/>
        </a:p>
      </dgm:t>
    </dgm:pt>
    <dgm:pt modelId="{DCB92227-35DA-464C-8AD4-AD454BCB40E9}" type="parTrans" cxnId="{AC332606-3B27-4B21-89A4-D89EAD997B3D}">
      <dgm:prSet/>
      <dgm:spPr/>
      <dgm:t>
        <a:bodyPr/>
        <a:lstStyle/>
        <a:p>
          <a:endParaRPr lang="en-US"/>
        </a:p>
      </dgm:t>
    </dgm:pt>
    <dgm:pt modelId="{24A45270-945B-4AE4-BED5-6AC77849C04C}" type="sibTrans" cxnId="{AC332606-3B27-4B21-89A4-D89EAD997B3D}">
      <dgm:prSet/>
      <dgm:spPr/>
      <dgm:t>
        <a:bodyPr/>
        <a:lstStyle/>
        <a:p>
          <a:endParaRPr lang="en-US"/>
        </a:p>
      </dgm:t>
    </dgm:pt>
    <dgm:pt modelId="{47C32780-7AC3-44A3-BA94-A8B6A81A227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Capture meaningful digital media to create visual supports for communication</a:t>
          </a:r>
        </a:p>
      </dgm:t>
    </dgm:pt>
    <dgm:pt modelId="{C94103A5-1566-48BB-AD11-917157E198A6}" type="parTrans" cxnId="{3582CD05-8986-4339-B083-0AEB0A5BE9F1}">
      <dgm:prSet/>
      <dgm:spPr/>
      <dgm:t>
        <a:bodyPr/>
        <a:lstStyle/>
        <a:p>
          <a:endParaRPr lang="en-US"/>
        </a:p>
      </dgm:t>
    </dgm:pt>
    <dgm:pt modelId="{CC910EEB-1152-44E9-A850-C47F0D4EDB70}" type="sibTrans" cxnId="{3582CD05-8986-4339-B083-0AEB0A5BE9F1}">
      <dgm:prSet/>
      <dgm:spPr/>
      <dgm:t>
        <a:bodyPr/>
        <a:lstStyle/>
        <a:p>
          <a:endParaRPr lang="en-US"/>
        </a:p>
      </dgm:t>
    </dgm:pt>
    <dgm:pt modelId="{74EB1756-3C8C-4349-94CD-30AEE9BA972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Develop a short film to promote &amp; educate others about adaptive snow sports, augmentative and alternative communication(AAC) &amp;the importance of  community </a:t>
          </a:r>
        </a:p>
      </dgm:t>
    </dgm:pt>
    <dgm:pt modelId="{44FCBBC3-CA1D-401E-8277-2DC5F96DB64D}" type="parTrans" cxnId="{867EC69A-D53F-423C-874A-B2BBBB574634}">
      <dgm:prSet/>
      <dgm:spPr/>
      <dgm:t>
        <a:bodyPr/>
        <a:lstStyle/>
        <a:p>
          <a:endParaRPr lang="en-US"/>
        </a:p>
      </dgm:t>
    </dgm:pt>
    <dgm:pt modelId="{C4475483-8569-4852-907B-F2D6099DB51B}" type="sibTrans" cxnId="{867EC69A-D53F-423C-874A-B2BBBB574634}">
      <dgm:prSet/>
      <dgm:spPr/>
      <dgm:t>
        <a:bodyPr/>
        <a:lstStyle/>
        <a:p>
          <a:endParaRPr lang="en-US"/>
        </a:p>
      </dgm:t>
    </dgm:pt>
    <dgm:pt modelId="{682BC841-B8B4-4E88-B457-BD08C38538B6}" type="pres">
      <dgm:prSet presAssocID="{FAB436FF-CAB7-42F0-B08B-829E01CB6E92}" presName="root" presStyleCnt="0">
        <dgm:presLayoutVars>
          <dgm:dir/>
          <dgm:resizeHandles val="exact"/>
        </dgm:presLayoutVars>
      </dgm:prSet>
      <dgm:spPr/>
    </dgm:pt>
    <dgm:pt modelId="{741F8847-B824-40C4-ABE9-5D104D2983DE}" type="pres">
      <dgm:prSet presAssocID="{721E92BB-5629-4E1A-B41C-B5F619DFB151}" presName="compNode" presStyleCnt="0"/>
      <dgm:spPr/>
    </dgm:pt>
    <dgm:pt modelId="{DA9E1D12-31D7-46DD-82C6-81E623BCA6F2}" type="pres">
      <dgm:prSet presAssocID="{721E92BB-5629-4E1A-B41C-B5F619DFB151}" presName="bgRect" presStyleLbl="bgShp" presStyleIdx="0" presStyleCnt="4"/>
      <dgm:spPr/>
    </dgm:pt>
    <dgm:pt modelId="{141A1EA6-DDE1-4CE5-807F-D2128F9E2CBC}" type="pres">
      <dgm:prSet presAssocID="{721E92BB-5629-4E1A-B41C-B5F619DFB15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ross country skiing with solid fill"/>
        </a:ext>
      </dgm:extLst>
    </dgm:pt>
    <dgm:pt modelId="{F65EBCF9-E323-4B81-A30A-1EA3E7A5E8BB}" type="pres">
      <dgm:prSet presAssocID="{721E92BB-5629-4E1A-B41C-B5F619DFB151}" presName="spaceRect" presStyleCnt="0"/>
      <dgm:spPr/>
    </dgm:pt>
    <dgm:pt modelId="{51D6E04B-35A4-4101-B7B5-9CAB2FEC1179}" type="pres">
      <dgm:prSet presAssocID="{721E92BB-5629-4E1A-B41C-B5F619DFB151}" presName="parTx" presStyleLbl="revTx" presStyleIdx="0" presStyleCnt="4">
        <dgm:presLayoutVars>
          <dgm:chMax val="0"/>
          <dgm:chPref val="0"/>
        </dgm:presLayoutVars>
      </dgm:prSet>
      <dgm:spPr/>
    </dgm:pt>
    <dgm:pt modelId="{6D8C279C-15A2-49C0-A45B-739511D575A5}" type="pres">
      <dgm:prSet presAssocID="{AA65D27D-AAD9-4CE7-9A8E-A61D5B9FA6E2}" presName="sibTrans" presStyleCnt="0"/>
      <dgm:spPr/>
    </dgm:pt>
    <dgm:pt modelId="{477484E2-0387-48FC-8E30-0D0D0B27DD49}" type="pres">
      <dgm:prSet presAssocID="{7365981A-2884-4CBC-9D09-472D38E8A7CF}" presName="compNode" presStyleCnt="0"/>
      <dgm:spPr/>
    </dgm:pt>
    <dgm:pt modelId="{1206DAA0-A9DA-46A7-9684-BF047FBDFC57}" type="pres">
      <dgm:prSet presAssocID="{7365981A-2884-4CBC-9D09-472D38E8A7CF}" presName="bgRect" presStyleLbl="bgShp" presStyleIdx="1" presStyleCnt="4"/>
      <dgm:spPr/>
    </dgm:pt>
    <dgm:pt modelId="{0F863976-6A6C-4F31-BD27-42BFF2351ABB}" type="pres">
      <dgm:prSet presAssocID="{7365981A-2884-4CBC-9D09-472D38E8A7C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wnhill skiing with solid fill"/>
        </a:ext>
      </dgm:extLst>
    </dgm:pt>
    <dgm:pt modelId="{DD72633C-70D7-4F11-9BFD-42B7BDCB2F1D}" type="pres">
      <dgm:prSet presAssocID="{7365981A-2884-4CBC-9D09-472D38E8A7CF}" presName="spaceRect" presStyleCnt="0"/>
      <dgm:spPr/>
    </dgm:pt>
    <dgm:pt modelId="{BC3A112E-2792-4ED2-B43D-D0D4D1229284}" type="pres">
      <dgm:prSet presAssocID="{7365981A-2884-4CBC-9D09-472D38E8A7CF}" presName="parTx" presStyleLbl="revTx" presStyleIdx="1" presStyleCnt="4">
        <dgm:presLayoutVars>
          <dgm:chMax val="0"/>
          <dgm:chPref val="0"/>
        </dgm:presLayoutVars>
      </dgm:prSet>
      <dgm:spPr/>
    </dgm:pt>
    <dgm:pt modelId="{584F6D74-067B-4A49-B4EA-3B8412ECFEE9}" type="pres">
      <dgm:prSet presAssocID="{24A45270-945B-4AE4-BED5-6AC77849C04C}" presName="sibTrans" presStyleCnt="0"/>
      <dgm:spPr/>
    </dgm:pt>
    <dgm:pt modelId="{DA0BE6DF-E15A-411E-9DD8-ECBFE9E490BF}" type="pres">
      <dgm:prSet presAssocID="{47C32780-7AC3-44A3-BA94-A8B6A81A227B}" presName="compNode" presStyleCnt="0"/>
      <dgm:spPr/>
    </dgm:pt>
    <dgm:pt modelId="{4BE75DD9-8B60-401B-862F-0B140984E71B}" type="pres">
      <dgm:prSet presAssocID="{47C32780-7AC3-44A3-BA94-A8B6A81A227B}" presName="bgRect" presStyleLbl="bgShp" presStyleIdx="2" presStyleCnt="4"/>
      <dgm:spPr/>
    </dgm:pt>
    <dgm:pt modelId="{91BDB903-2263-4B35-A723-3E08606C5D72}" type="pres">
      <dgm:prSet presAssocID="{47C32780-7AC3-44A3-BA94-A8B6A81A227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mera with solid fill"/>
        </a:ext>
      </dgm:extLst>
    </dgm:pt>
    <dgm:pt modelId="{4C040E42-B306-4B96-891C-24FBB6114F05}" type="pres">
      <dgm:prSet presAssocID="{47C32780-7AC3-44A3-BA94-A8B6A81A227B}" presName="spaceRect" presStyleCnt="0"/>
      <dgm:spPr/>
    </dgm:pt>
    <dgm:pt modelId="{27981178-A66C-43E3-A313-6D012C154132}" type="pres">
      <dgm:prSet presAssocID="{47C32780-7AC3-44A3-BA94-A8B6A81A227B}" presName="parTx" presStyleLbl="revTx" presStyleIdx="2" presStyleCnt="4">
        <dgm:presLayoutVars>
          <dgm:chMax val="0"/>
          <dgm:chPref val="0"/>
        </dgm:presLayoutVars>
      </dgm:prSet>
      <dgm:spPr/>
    </dgm:pt>
    <dgm:pt modelId="{DBBC3849-8431-4250-8A05-82B26DB16CE9}" type="pres">
      <dgm:prSet presAssocID="{CC910EEB-1152-44E9-A850-C47F0D4EDB70}" presName="sibTrans" presStyleCnt="0"/>
      <dgm:spPr/>
    </dgm:pt>
    <dgm:pt modelId="{83B8B340-9AD5-4E2C-A5B6-A254A7DA64AF}" type="pres">
      <dgm:prSet presAssocID="{74EB1756-3C8C-4349-94CD-30AEE9BA9723}" presName="compNode" presStyleCnt="0"/>
      <dgm:spPr/>
    </dgm:pt>
    <dgm:pt modelId="{C6AB6E81-4C09-4D56-A94B-575F8B44F51E}" type="pres">
      <dgm:prSet presAssocID="{74EB1756-3C8C-4349-94CD-30AEE9BA9723}" presName="bgRect" presStyleLbl="bgShp" presStyleIdx="3" presStyleCnt="4"/>
      <dgm:spPr/>
    </dgm:pt>
    <dgm:pt modelId="{BD92F926-9B3C-4D8C-B46F-817712092741}" type="pres">
      <dgm:prSet presAssocID="{74EB1756-3C8C-4349-94CD-30AEE9BA972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deo camera with solid fill"/>
        </a:ext>
      </dgm:extLst>
    </dgm:pt>
    <dgm:pt modelId="{ECF0E52F-55FA-4493-872D-3A87F4BDBE99}" type="pres">
      <dgm:prSet presAssocID="{74EB1756-3C8C-4349-94CD-30AEE9BA9723}" presName="spaceRect" presStyleCnt="0"/>
      <dgm:spPr/>
    </dgm:pt>
    <dgm:pt modelId="{15DDA8E0-3631-4A5F-AAAA-C402A294CA47}" type="pres">
      <dgm:prSet presAssocID="{74EB1756-3C8C-4349-94CD-30AEE9BA972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582CD05-8986-4339-B083-0AEB0A5BE9F1}" srcId="{FAB436FF-CAB7-42F0-B08B-829E01CB6E92}" destId="{47C32780-7AC3-44A3-BA94-A8B6A81A227B}" srcOrd="2" destOrd="0" parTransId="{C94103A5-1566-48BB-AD11-917157E198A6}" sibTransId="{CC910EEB-1152-44E9-A850-C47F0D4EDB70}"/>
    <dgm:cxn modelId="{AC332606-3B27-4B21-89A4-D89EAD997B3D}" srcId="{FAB436FF-CAB7-42F0-B08B-829E01CB6E92}" destId="{7365981A-2884-4CBC-9D09-472D38E8A7CF}" srcOrd="1" destOrd="0" parTransId="{DCB92227-35DA-464C-8AD4-AD454BCB40E9}" sibTransId="{24A45270-945B-4AE4-BED5-6AC77849C04C}"/>
    <dgm:cxn modelId="{E3F74607-9750-4EE2-8351-A80C8395D695}" type="presOf" srcId="{74EB1756-3C8C-4349-94CD-30AEE9BA9723}" destId="{15DDA8E0-3631-4A5F-AAAA-C402A294CA47}" srcOrd="0" destOrd="0" presId="urn:microsoft.com/office/officeart/2018/2/layout/IconVerticalSolidList"/>
    <dgm:cxn modelId="{188BB80A-0429-43BB-8C34-EF0116E61616}" srcId="{FAB436FF-CAB7-42F0-B08B-829E01CB6E92}" destId="{721E92BB-5629-4E1A-B41C-B5F619DFB151}" srcOrd="0" destOrd="0" parTransId="{76C1D6B4-9602-4D0D-AD4B-4363E2A6D18B}" sibTransId="{AA65D27D-AAD9-4CE7-9A8E-A61D5B9FA6E2}"/>
    <dgm:cxn modelId="{D521D02F-242F-415E-8693-95922C423C74}" type="presOf" srcId="{7365981A-2884-4CBC-9D09-472D38E8A7CF}" destId="{BC3A112E-2792-4ED2-B43D-D0D4D1229284}" srcOrd="0" destOrd="0" presId="urn:microsoft.com/office/officeart/2018/2/layout/IconVerticalSolidList"/>
    <dgm:cxn modelId="{573CAF59-35B9-44A6-BB8A-40237FB8D7CC}" type="presOf" srcId="{47C32780-7AC3-44A3-BA94-A8B6A81A227B}" destId="{27981178-A66C-43E3-A313-6D012C154132}" srcOrd="0" destOrd="0" presId="urn:microsoft.com/office/officeart/2018/2/layout/IconVerticalSolidList"/>
    <dgm:cxn modelId="{A319CB64-A5B5-4A93-97A4-68C757E190D8}" type="presOf" srcId="{721E92BB-5629-4E1A-B41C-B5F619DFB151}" destId="{51D6E04B-35A4-4101-B7B5-9CAB2FEC1179}" srcOrd="0" destOrd="0" presId="urn:microsoft.com/office/officeart/2018/2/layout/IconVerticalSolidList"/>
    <dgm:cxn modelId="{B9397A84-2A9F-4DFA-B90E-A85FD5766E06}" type="presOf" srcId="{FAB436FF-CAB7-42F0-B08B-829E01CB6E92}" destId="{682BC841-B8B4-4E88-B457-BD08C38538B6}" srcOrd="0" destOrd="0" presId="urn:microsoft.com/office/officeart/2018/2/layout/IconVerticalSolidList"/>
    <dgm:cxn modelId="{867EC69A-D53F-423C-874A-B2BBBB574634}" srcId="{FAB436FF-CAB7-42F0-B08B-829E01CB6E92}" destId="{74EB1756-3C8C-4349-94CD-30AEE9BA9723}" srcOrd="3" destOrd="0" parTransId="{44FCBBC3-CA1D-401E-8277-2DC5F96DB64D}" sibTransId="{C4475483-8569-4852-907B-F2D6099DB51B}"/>
    <dgm:cxn modelId="{8339EABD-4C2F-4727-B1A0-82216E818F36}" type="presParOf" srcId="{682BC841-B8B4-4E88-B457-BD08C38538B6}" destId="{741F8847-B824-40C4-ABE9-5D104D2983DE}" srcOrd="0" destOrd="0" presId="urn:microsoft.com/office/officeart/2018/2/layout/IconVerticalSolidList"/>
    <dgm:cxn modelId="{AE95A71A-CFFB-4E25-B324-48836218C9BC}" type="presParOf" srcId="{741F8847-B824-40C4-ABE9-5D104D2983DE}" destId="{DA9E1D12-31D7-46DD-82C6-81E623BCA6F2}" srcOrd="0" destOrd="0" presId="urn:microsoft.com/office/officeart/2018/2/layout/IconVerticalSolidList"/>
    <dgm:cxn modelId="{4F75C16D-F282-470D-BA95-B49BE4374F9F}" type="presParOf" srcId="{741F8847-B824-40C4-ABE9-5D104D2983DE}" destId="{141A1EA6-DDE1-4CE5-807F-D2128F9E2CBC}" srcOrd="1" destOrd="0" presId="urn:microsoft.com/office/officeart/2018/2/layout/IconVerticalSolidList"/>
    <dgm:cxn modelId="{0FC888FA-42D0-4C8B-8C40-65342CDA1D0D}" type="presParOf" srcId="{741F8847-B824-40C4-ABE9-5D104D2983DE}" destId="{F65EBCF9-E323-4B81-A30A-1EA3E7A5E8BB}" srcOrd="2" destOrd="0" presId="urn:microsoft.com/office/officeart/2018/2/layout/IconVerticalSolidList"/>
    <dgm:cxn modelId="{9F71923E-70A9-48BA-8E99-CA9055D56FA3}" type="presParOf" srcId="{741F8847-B824-40C4-ABE9-5D104D2983DE}" destId="{51D6E04B-35A4-4101-B7B5-9CAB2FEC1179}" srcOrd="3" destOrd="0" presId="urn:microsoft.com/office/officeart/2018/2/layout/IconVerticalSolidList"/>
    <dgm:cxn modelId="{3CD28171-15D6-42D2-8A6E-7863A2DF268D}" type="presParOf" srcId="{682BC841-B8B4-4E88-B457-BD08C38538B6}" destId="{6D8C279C-15A2-49C0-A45B-739511D575A5}" srcOrd="1" destOrd="0" presId="urn:microsoft.com/office/officeart/2018/2/layout/IconVerticalSolidList"/>
    <dgm:cxn modelId="{A8429581-5DFF-4A16-8825-6A4DCE19550D}" type="presParOf" srcId="{682BC841-B8B4-4E88-B457-BD08C38538B6}" destId="{477484E2-0387-48FC-8E30-0D0D0B27DD49}" srcOrd="2" destOrd="0" presId="urn:microsoft.com/office/officeart/2018/2/layout/IconVerticalSolidList"/>
    <dgm:cxn modelId="{5AE86354-324F-4420-B3A7-50CD1B29831D}" type="presParOf" srcId="{477484E2-0387-48FC-8E30-0D0D0B27DD49}" destId="{1206DAA0-A9DA-46A7-9684-BF047FBDFC57}" srcOrd="0" destOrd="0" presId="urn:microsoft.com/office/officeart/2018/2/layout/IconVerticalSolidList"/>
    <dgm:cxn modelId="{9C489734-3C1C-4717-97C7-E69B433D24BD}" type="presParOf" srcId="{477484E2-0387-48FC-8E30-0D0D0B27DD49}" destId="{0F863976-6A6C-4F31-BD27-42BFF2351ABB}" srcOrd="1" destOrd="0" presId="urn:microsoft.com/office/officeart/2018/2/layout/IconVerticalSolidList"/>
    <dgm:cxn modelId="{3687EA80-EC2E-44B1-A467-7383CA1073B4}" type="presParOf" srcId="{477484E2-0387-48FC-8E30-0D0D0B27DD49}" destId="{DD72633C-70D7-4F11-9BFD-42B7BDCB2F1D}" srcOrd="2" destOrd="0" presId="urn:microsoft.com/office/officeart/2018/2/layout/IconVerticalSolidList"/>
    <dgm:cxn modelId="{287A347C-29E9-43B9-BBCB-071E7FA87F0A}" type="presParOf" srcId="{477484E2-0387-48FC-8E30-0D0D0B27DD49}" destId="{BC3A112E-2792-4ED2-B43D-D0D4D1229284}" srcOrd="3" destOrd="0" presId="urn:microsoft.com/office/officeart/2018/2/layout/IconVerticalSolidList"/>
    <dgm:cxn modelId="{6C2B2AFF-9AB9-40F4-BB8D-4A659C556476}" type="presParOf" srcId="{682BC841-B8B4-4E88-B457-BD08C38538B6}" destId="{584F6D74-067B-4A49-B4EA-3B8412ECFEE9}" srcOrd="3" destOrd="0" presId="urn:microsoft.com/office/officeart/2018/2/layout/IconVerticalSolidList"/>
    <dgm:cxn modelId="{3B51A5D1-7A88-4731-9B9B-39BF775A1276}" type="presParOf" srcId="{682BC841-B8B4-4E88-B457-BD08C38538B6}" destId="{DA0BE6DF-E15A-411E-9DD8-ECBFE9E490BF}" srcOrd="4" destOrd="0" presId="urn:microsoft.com/office/officeart/2018/2/layout/IconVerticalSolidList"/>
    <dgm:cxn modelId="{47290685-C8C4-4F48-A74D-32FEEC2E37BA}" type="presParOf" srcId="{DA0BE6DF-E15A-411E-9DD8-ECBFE9E490BF}" destId="{4BE75DD9-8B60-401B-862F-0B140984E71B}" srcOrd="0" destOrd="0" presId="urn:microsoft.com/office/officeart/2018/2/layout/IconVerticalSolidList"/>
    <dgm:cxn modelId="{73FEF0F2-756C-4D06-98B4-DB9AE6A444D0}" type="presParOf" srcId="{DA0BE6DF-E15A-411E-9DD8-ECBFE9E490BF}" destId="{91BDB903-2263-4B35-A723-3E08606C5D72}" srcOrd="1" destOrd="0" presId="urn:microsoft.com/office/officeart/2018/2/layout/IconVerticalSolidList"/>
    <dgm:cxn modelId="{31A14278-07FC-4DB7-BA97-547C005DE62B}" type="presParOf" srcId="{DA0BE6DF-E15A-411E-9DD8-ECBFE9E490BF}" destId="{4C040E42-B306-4B96-891C-24FBB6114F05}" srcOrd="2" destOrd="0" presId="urn:microsoft.com/office/officeart/2018/2/layout/IconVerticalSolidList"/>
    <dgm:cxn modelId="{CA699C6B-E1E2-46A3-A14C-087F3921C985}" type="presParOf" srcId="{DA0BE6DF-E15A-411E-9DD8-ECBFE9E490BF}" destId="{27981178-A66C-43E3-A313-6D012C154132}" srcOrd="3" destOrd="0" presId="urn:microsoft.com/office/officeart/2018/2/layout/IconVerticalSolidList"/>
    <dgm:cxn modelId="{5F619057-DB2E-4CC2-A3A6-08DBDBFA241A}" type="presParOf" srcId="{682BC841-B8B4-4E88-B457-BD08C38538B6}" destId="{DBBC3849-8431-4250-8A05-82B26DB16CE9}" srcOrd="5" destOrd="0" presId="urn:microsoft.com/office/officeart/2018/2/layout/IconVerticalSolidList"/>
    <dgm:cxn modelId="{731B74BA-9DFC-4CDB-B27D-9422F451DD85}" type="presParOf" srcId="{682BC841-B8B4-4E88-B457-BD08C38538B6}" destId="{83B8B340-9AD5-4E2C-A5B6-A254A7DA64AF}" srcOrd="6" destOrd="0" presId="urn:microsoft.com/office/officeart/2018/2/layout/IconVerticalSolidList"/>
    <dgm:cxn modelId="{E57CA3D1-9C07-4C0F-B92C-80922FBD712B}" type="presParOf" srcId="{83B8B340-9AD5-4E2C-A5B6-A254A7DA64AF}" destId="{C6AB6E81-4C09-4D56-A94B-575F8B44F51E}" srcOrd="0" destOrd="0" presId="urn:microsoft.com/office/officeart/2018/2/layout/IconVerticalSolidList"/>
    <dgm:cxn modelId="{71A5FE10-8F49-4B75-ADD4-8899A3AE1288}" type="presParOf" srcId="{83B8B340-9AD5-4E2C-A5B6-A254A7DA64AF}" destId="{BD92F926-9B3C-4D8C-B46F-817712092741}" srcOrd="1" destOrd="0" presId="urn:microsoft.com/office/officeart/2018/2/layout/IconVerticalSolidList"/>
    <dgm:cxn modelId="{3719B734-FCD6-4E7C-A1A3-BD357708143C}" type="presParOf" srcId="{83B8B340-9AD5-4E2C-A5B6-A254A7DA64AF}" destId="{ECF0E52F-55FA-4493-872D-3A87F4BDBE99}" srcOrd="2" destOrd="0" presId="urn:microsoft.com/office/officeart/2018/2/layout/IconVerticalSolidList"/>
    <dgm:cxn modelId="{BAE1EA03-C8BD-4663-9529-4086E03C6499}" type="presParOf" srcId="{83B8B340-9AD5-4E2C-A5B6-A254A7DA64AF}" destId="{15DDA8E0-3631-4A5F-AAAA-C402A294CA4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9E1D12-31D7-46DD-82C6-81E623BCA6F2}">
      <dsp:nvSpPr>
        <dsp:cNvPr id="0" name=""/>
        <dsp:cNvSpPr/>
      </dsp:nvSpPr>
      <dsp:spPr>
        <a:xfrm>
          <a:off x="0" y="4421"/>
          <a:ext cx="10515600" cy="95969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A1EA6-DDE1-4CE5-807F-D2128F9E2CBC}">
      <dsp:nvSpPr>
        <dsp:cNvPr id="0" name=""/>
        <dsp:cNvSpPr/>
      </dsp:nvSpPr>
      <dsp:spPr>
        <a:xfrm>
          <a:off x="290306" y="220351"/>
          <a:ext cx="528346" cy="527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D6E04B-35A4-4101-B7B5-9CAB2FEC1179}">
      <dsp:nvSpPr>
        <dsp:cNvPr id="0" name=""/>
        <dsp:cNvSpPr/>
      </dsp:nvSpPr>
      <dsp:spPr>
        <a:xfrm>
          <a:off x="1108960" y="4421"/>
          <a:ext cx="9139780" cy="960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67" tIns="101667" rIns="101667" bIns="10166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Implement a community engaged creative project, grounded in the framework of participatory action</a:t>
          </a:r>
        </a:p>
      </dsp:txBody>
      <dsp:txXfrm>
        <a:off x="1108960" y="4421"/>
        <a:ext cx="9139780" cy="960630"/>
      </dsp:txXfrm>
    </dsp:sp>
    <dsp:sp modelId="{1206DAA0-A9DA-46A7-9684-BF047FBDFC57}">
      <dsp:nvSpPr>
        <dsp:cNvPr id="0" name=""/>
        <dsp:cNvSpPr/>
      </dsp:nvSpPr>
      <dsp:spPr>
        <a:xfrm>
          <a:off x="0" y="1191081"/>
          <a:ext cx="10515600" cy="95969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863976-6A6C-4F31-BD27-42BFF2351ABB}">
      <dsp:nvSpPr>
        <dsp:cNvPr id="0" name=""/>
        <dsp:cNvSpPr/>
      </dsp:nvSpPr>
      <dsp:spPr>
        <a:xfrm>
          <a:off x="290306" y="1407012"/>
          <a:ext cx="528346" cy="527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A112E-2792-4ED2-B43D-D0D4D1229284}">
      <dsp:nvSpPr>
        <dsp:cNvPr id="0" name=""/>
        <dsp:cNvSpPr/>
      </dsp:nvSpPr>
      <dsp:spPr>
        <a:xfrm>
          <a:off x="1108960" y="1191081"/>
          <a:ext cx="9139780" cy="960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67" tIns="101667" rIns="101667" bIns="10166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Three different stakeholder groups; </a:t>
          </a:r>
          <a:r>
            <a:rPr lang="en-US" sz="2400" i="1" kern="1200" dirty="0"/>
            <a:t>Greek Peak Adaptive Snowsports, Ithaca College &amp; a local family in Ithaca</a:t>
          </a:r>
          <a:endParaRPr lang="en-US" sz="2400" kern="1200" dirty="0"/>
        </a:p>
      </dsp:txBody>
      <dsp:txXfrm>
        <a:off x="1108960" y="1191081"/>
        <a:ext cx="9139780" cy="960630"/>
      </dsp:txXfrm>
    </dsp:sp>
    <dsp:sp modelId="{4BE75DD9-8B60-401B-862F-0B140984E71B}">
      <dsp:nvSpPr>
        <dsp:cNvPr id="0" name=""/>
        <dsp:cNvSpPr/>
      </dsp:nvSpPr>
      <dsp:spPr>
        <a:xfrm>
          <a:off x="0" y="2377742"/>
          <a:ext cx="10515600" cy="95969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DB903-2263-4B35-A723-3E08606C5D72}">
      <dsp:nvSpPr>
        <dsp:cNvPr id="0" name=""/>
        <dsp:cNvSpPr/>
      </dsp:nvSpPr>
      <dsp:spPr>
        <a:xfrm>
          <a:off x="290306" y="2593673"/>
          <a:ext cx="528346" cy="527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981178-A66C-43E3-A313-6D012C154132}">
      <dsp:nvSpPr>
        <dsp:cNvPr id="0" name=""/>
        <dsp:cNvSpPr/>
      </dsp:nvSpPr>
      <dsp:spPr>
        <a:xfrm>
          <a:off x="1108960" y="2377742"/>
          <a:ext cx="9139780" cy="960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67" tIns="101667" rIns="101667" bIns="10166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Capture meaningful digital media to create visual supports for communication</a:t>
          </a:r>
        </a:p>
      </dsp:txBody>
      <dsp:txXfrm>
        <a:off x="1108960" y="2377742"/>
        <a:ext cx="9139780" cy="960630"/>
      </dsp:txXfrm>
    </dsp:sp>
    <dsp:sp modelId="{C6AB6E81-4C09-4D56-A94B-575F8B44F51E}">
      <dsp:nvSpPr>
        <dsp:cNvPr id="0" name=""/>
        <dsp:cNvSpPr/>
      </dsp:nvSpPr>
      <dsp:spPr>
        <a:xfrm>
          <a:off x="0" y="3564403"/>
          <a:ext cx="10515600" cy="95969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92F926-9B3C-4D8C-B46F-817712092741}">
      <dsp:nvSpPr>
        <dsp:cNvPr id="0" name=""/>
        <dsp:cNvSpPr/>
      </dsp:nvSpPr>
      <dsp:spPr>
        <a:xfrm>
          <a:off x="290590" y="3780334"/>
          <a:ext cx="528346" cy="527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DDA8E0-3631-4A5F-AAAA-C402A294CA47}">
      <dsp:nvSpPr>
        <dsp:cNvPr id="0" name=""/>
        <dsp:cNvSpPr/>
      </dsp:nvSpPr>
      <dsp:spPr>
        <a:xfrm>
          <a:off x="1109527" y="3564403"/>
          <a:ext cx="9139780" cy="960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67" tIns="101667" rIns="101667" bIns="10166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Develop a short film to promote &amp; educate others about adaptive snow sports, augmentative and alternative communication(AAC) &amp;the importance of  community </a:t>
          </a:r>
        </a:p>
      </dsp:txBody>
      <dsp:txXfrm>
        <a:off x="1109527" y="3564403"/>
        <a:ext cx="9139780" cy="960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074E6-329C-9040-9ABB-D3D9B6CA735E}" type="datetimeFigureOut">
              <a:rPr lang="en-US" smtClean="0"/>
              <a:t>2/16/26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1554A-0DF5-9945-86A5-2560DD70A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28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 arts sciences and studies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1554A-0DF5-9945-86A5-2560DD70A5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74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great setting for capturing and collecting digital media!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Tablet device with specialized communication software.  A synthesized voice has been selected by Andrew and is what you hear from the AAC system output. Andrew’s Language system is organized in a series of folders and grid based design. In addition we have started to use larger photos and digital media to support communication engagement and interaction with others.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1554A-0DF5-9945-86A5-2560DD70A5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46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1554A-0DF5-9945-86A5-2560DD70A5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30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 Arts Sciences and Studies</a:t>
            </a:r>
          </a:p>
          <a:p>
            <a:pPr lvl="1"/>
            <a:r>
              <a:rPr lang="en-US" dirty="0"/>
              <a:t>Documentary Film Studies</a:t>
            </a:r>
          </a:p>
          <a:p>
            <a:pPr lvl="1"/>
            <a:r>
              <a:rPr lang="en-US" dirty="0"/>
              <a:t>Interview/Qualitative/Participatory approach</a:t>
            </a:r>
          </a:p>
          <a:p>
            <a:pPr lvl="1"/>
            <a:r>
              <a:rPr lang="en-US" dirty="0"/>
              <a:t>Capturing digital media from different perspectives &amp; telling a story </a:t>
            </a:r>
          </a:p>
          <a:p>
            <a:pPr lvl="1"/>
            <a:r>
              <a:rPr lang="en-US" dirty="0"/>
              <a:t>Creating a short film with input from all stakeholders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1554A-0DF5-9945-86A5-2560DD70A5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26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1554A-0DF5-9945-86A5-2560DD70A5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11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1554A-0DF5-9945-86A5-2560DD70A5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33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Creative Project: Mountain Narratives in Motion: A Collaborative Digital Media Project Involving AAC and Adaptive Skiing</a:t>
            </a:r>
          </a:p>
          <a:p>
            <a:endParaRPr lang="en-US" dirty="0"/>
          </a:p>
          <a:p>
            <a:r>
              <a:rPr lang="en-US" dirty="0"/>
              <a:t>See the link to a slide deck presenting the short film titled: No Community without Communication". The film was produced and directed by IC alumni Jack </a:t>
            </a:r>
            <a:r>
              <a:rPr lang="en-US" dirty="0" err="1"/>
              <a:t>Punda</a:t>
            </a:r>
            <a:r>
              <a:rPr lang="en-US" dirty="0"/>
              <a:t> '25 in collaboration with Dr. Hajjar and students from the SLP graduate program. </a:t>
            </a:r>
            <a:r>
              <a:rPr lang="en-US"/>
              <a:t>See the link below to view the clip on YouTube.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1554A-0DF5-9945-86A5-2560DD70A5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3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1554A-0DF5-9945-86A5-2560DD70A5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0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7A9AA-B7EE-743B-57F7-B70E8D562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FF4B1-A77A-EA58-83D1-D3C63139B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17DC9-9CC1-34B5-D780-73019E4D3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B33E-3657-D843-B17C-34516FBD33B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86D2D-7A6E-300B-FAEB-09C7C57B8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9B5CA-62C4-C998-DE8D-199E6322F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9871-E0F5-2049-9D72-019A06AC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82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1B064-66D1-E6AB-D7C8-C65DB0EE8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1491-06E8-2124-1032-BE1A9B74E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8D959-75E6-0DE1-FF3B-B6B15D8BB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B33E-3657-D843-B17C-34516FBD33B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8B582-CF19-FA79-FE22-21F9D100B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610DD-939A-7C39-8485-EE10BAA7A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9871-E0F5-2049-9D72-019A06AC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85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7EDE03-D292-FBB9-9ED2-7CDD942EF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39C60B-F54C-4D4E-1420-043513FF3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21A19-AB61-BE58-096C-DD8797BB0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B33E-3657-D843-B17C-34516FBD33B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EB048-88D0-F6F3-74A2-545AA1F2D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FE79A-693F-CFFC-6440-C57A29AF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9871-E0F5-2049-9D72-019A06AC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1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1D189-4526-F9E2-0C40-EB5EE52FD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B881A-9406-E7AA-06C8-1B5537E1A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D0F08-3725-6A6C-CDEE-75D641E74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B33E-3657-D843-B17C-34516FBD33B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D8B99-22E2-BA82-2E3A-D91DB997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2BB3F-1D5F-26D8-7EA3-05D88ACAC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9871-E0F5-2049-9D72-019A06AC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8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5AA4-997F-F0CA-A61C-6AC1601C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CA95A-FD17-F284-0662-0DFB55470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3EDB0-5575-3F0A-FB30-146477E1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B33E-3657-D843-B17C-34516FBD33B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410A5-E1F3-1473-BF4A-072E96553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2A900-F315-DCBC-61B1-3F5BC3D34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9871-E0F5-2049-9D72-019A06AC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08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058CF-0322-C13E-1182-3D33A420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7C4B6-83BD-D348-96FA-12D71AFCA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B2B9F-85C3-71DC-BEE8-7D935BF94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9AFE7-6FFE-7127-D1B0-B4196D413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B33E-3657-D843-B17C-34516FBD33B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8FD30-E562-E61C-F05A-DE39E226B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38C4B-3016-4F18-9DC5-FDF7E5837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9871-E0F5-2049-9D72-019A06AC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1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00971-9E3E-4C24-9766-F193716B2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AEFB8-F521-36D4-0707-74D163A52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97B9D-0635-2847-4C30-2157D8DBF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C59DE8-28D5-5232-C638-D2C5FFB0A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564C10-BE9F-FA3B-E46D-FED032DA5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8A786-9CBF-2FE2-ED3D-4312757C4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B33E-3657-D843-B17C-34516FBD33B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9E6C0E-C28F-62D7-7E7A-CA0D3230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1846E6-0347-C75F-9282-8D9D8C001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9871-E0F5-2049-9D72-019A06AC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57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B07A3-535F-148B-D1D6-A3EBD1952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D4013-90B2-B253-18E3-B239C7027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B33E-3657-D843-B17C-34516FBD33B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632CE-53E3-F0F1-162E-A7D66767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44888-EDDD-89E1-44DE-CB95DB308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9871-E0F5-2049-9D72-019A06AC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3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75A82C-76AF-D33F-3EE5-2F9B6FD8C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B33E-3657-D843-B17C-34516FBD33B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2CACF-70D2-3045-22DC-2D40E8CBD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DBAA7-E18A-5572-E782-AB3696311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9871-E0F5-2049-9D72-019A06AC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72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783E-222B-509A-D726-4B50AC841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7B9FD-2F70-341F-1536-282DC073F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FFF77E-49B6-A212-F8F7-0E667342C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37B10-140B-E877-42F6-AFE361A32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B33E-3657-D843-B17C-34516FBD33B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315A1-EEF5-4C6C-01C0-4F9ADAF95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1F3A5F-6F98-5032-9E90-08654A04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9871-E0F5-2049-9D72-019A06AC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83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C3900-9AAA-117C-D8FE-FCD2B7968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244614-9E7C-D678-EB85-7077EE0202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0C2D24-9910-A037-56D8-62BCFAA8E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87AD3-63E3-05D7-365D-51DE4E55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B33E-3657-D843-B17C-34516FBD33B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18A54-8B94-E733-91C9-38E90FC73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D8B49-DC2D-D223-58F6-A9A1CDF87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9871-E0F5-2049-9D72-019A06AC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DC0118-F39F-6BA1-0F4D-728FF4062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5CF65-F0E2-F98C-BA6B-5542C8700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298C1-F44C-C664-0A49-B1088FDE78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AEB33E-3657-D843-B17C-34516FBD33BD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C335C-CB8B-B817-B462-5E177CDDDE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A7FC2-89DB-8201-FF5B-C1A835BFC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FA9871-E0F5-2049-9D72-019A06AC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6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dF1vH7FBw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CC22EE-302F-D8DD-A5D5-B098E0B61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182" y="1169884"/>
            <a:ext cx="4920172" cy="2742646"/>
          </a:xfrm>
        </p:spPr>
        <p:txBody>
          <a:bodyPr anchor="b">
            <a:noAutofit/>
          </a:bodyPr>
          <a:lstStyle/>
          <a:p>
            <a:pPr algn="l"/>
            <a:r>
              <a:rPr lang="en-US" sz="3600" b="1" dirty="0"/>
              <a:t>Mountain Narratives in Motion: A Collaborative Digital Media Project Involving AAC and Adaptive Skiing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37940-5F45-722C-39B3-70E1F332D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182" y="3575307"/>
            <a:ext cx="4444410" cy="2995614"/>
          </a:xfrm>
        </p:spPr>
        <p:txBody>
          <a:bodyPr>
            <a:normAutofit fontScale="92500"/>
          </a:bodyPr>
          <a:lstStyle/>
          <a:p>
            <a:pPr algn="l"/>
            <a:endParaRPr lang="en-US" sz="2000" dirty="0"/>
          </a:p>
          <a:p>
            <a:pPr algn="l"/>
            <a:r>
              <a:rPr lang="en-US" b="1" dirty="0"/>
              <a:t>Provost Colloquium Spring 2026</a:t>
            </a:r>
          </a:p>
          <a:p>
            <a:pPr algn="l"/>
            <a:r>
              <a:rPr lang="en-US" b="1" dirty="0"/>
              <a:t>Sabbatical Project </a:t>
            </a:r>
          </a:p>
          <a:p>
            <a:pPr algn="l"/>
            <a:endParaRPr lang="en-US" b="1" dirty="0"/>
          </a:p>
          <a:p>
            <a:pPr algn="l"/>
            <a:r>
              <a:rPr lang="en-US" b="1" dirty="0"/>
              <a:t>David J. Hajjar, Ph.D., CCC-SLP</a:t>
            </a:r>
          </a:p>
          <a:p>
            <a:pPr algn="l"/>
            <a:r>
              <a:rPr lang="en-US" b="1" dirty="0"/>
              <a:t>Associate Professor </a:t>
            </a:r>
          </a:p>
          <a:p>
            <a:pPr algn="l"/>
            <a:r>
              <a:rPr lang="en-US" b="1" dirty="0"/>
              <a:t>Ithaca College</a:t>
            </a:r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endParaRPr lang="en-US" sz="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61F5D7-64B9-455C-B65B-558BB3449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354" y="1169884"/>
            <a:ext cx="68453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10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42CBD-2244-4914-5644-7AB6216E7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9A141-0B9A-B7B1-A49B-319565933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Andrew and his family</a:t>
            </a:r>
          </a:p>
          <a:p>
            <a:r>
              <a:rPr lang="en-US" dirty="0"/>
              <a:t>GPAS staff and volunteers</a:t>
            </a:r>
          </a:p>
          <a:p>
            <a:r>
              <a:rPr lang="en-US" dirty="0"/>
              <a:t>Jack </a:t>
            </a:r>
            <a:r>
              <a:rPr lang="en-US" dirty="0" err="1"/>
              <a:t>Punda</a:t>
            </a:r>
            <a:endParaRPr lang="en-US" dirty="0"/>
          </a:p>
          <a:p>
            <a:r>
              <a:rPr lang="en-US" dirty="0"/>
              <a:t>Rachel Cass</a:t>
            </a:r>
          </a:p>
          <a:p>
            <a:r>
              <a:rPr lang="en-US" dirty="0"/>
              <a:t>Paige Stewart </a:t>
            </a:r>
          </a:p>
          <a:p>
            <a:r>
              <a:rPr lang="en-US" dirty="0"/>
              <a:t>Mack Becker</a:t>
            </a:r>
          </a:p>
          <a:p>
            <a:r>
              <a:rPr lang="en-US" dirty="0"/>
              <a:t>Charlie Nichols </a:t>
            </a:r>
          </a:p>
          <a:p>
            <a:r>
              <a:rPr lang="en-US" dirty="0"/>
              <a:t>SLPA Department </a:t>
            </a:r>
          </a:p>
          <a:p>
            <a:r>
              <a:rPr lang="en-US" dirty="0"/>
              <a:t>Dr. John Scott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788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3C58A-2611-6A27-0EB2-9085C68A1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Film: No Community without Communication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86839-C44B-0C50-FBF0-0DB1C270E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https://www.youtube.com/watch?v=3dF1vH7FBwA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18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3A17-65F0-10DF-85F6-8C42C2FD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Aim &amp; Purpose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B167B55-564B-E1F0-992A-77B19EB563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69980"/>
              </p:ext>
            </p:extLst>
          </p:nvPr>
        </p:nvGraphicFramePr>
        <p:xfrm>
          <a:off x="838200" y="1825624"/>
          <a:ext cx="10515600" cy="4529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11442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E7493-1D85-6554-1FB0-7551D4051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Clip #1: Meet Andrew &amp; GPAS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9817A-DF9E-F304-E15E-4F05FFBB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dirty="0"/>
              <a:t>First- year student at IHS who uses AAC</a:t>
            </a:r>
          </a:p>
          <a:p>
            <a:r>
              <a:rPr lang="en-US" dirty="0"/>
              <a:t>Lives with parents &amp; younger brother</a:t>
            </a:r>
          </a:p>
          <a:p>
            <a:r>
              <a:rPr lang="en-US" dirty="0"/>
              <a:t>Enjoys skiing &amp; other outdoor pursuits</a:t>
            </a:r>
          </a:p>
          <a:p>
            <a:r>
              <a:rPr lang="en-US" dirty="0"/>
              <a:t>Greek Peak Adaptive Snowsports Program (GPAS)</a:t>
            </a:r>
          </a:p>
          <a:p>
            <a:r>
              <a:rPr lang="en-US" dirty="0"/>
              <a:t>GPAS Volunteers support children &amp; adults in a highly motivating natural outdoor setting</a:t>
            </a:r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44874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EF730-5D40-3E9E-FE52-C907D92FC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Clip #2: Volunteers Create Community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72758-CC74-BE2E-8794-983EFEEEB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018806"/>
            <a:ext cx="10168128" cy="4656314"/>
          </a:xfrm>
        </p:spPr>
        <p:txBody>
          <a:bodyPr>
            <a:noAutofit/>
          </a:bodyPr>
          <a:lstStyle/>
          <a:p>
            <a:r>
              <a:rPr lang="en-US" sz="3200" dirty="0"/>
              <a:t>Abby, pediatric physical therapist &amp; GPAS volunteer</a:t>
            </a:r>
          </a:p>
          <a:p>
            <a:r>
              <a:rPr lang="en-US" sz="3200" dirty="0"/>
              <a:t>Jeanne, program director at GPAS (former special educator)</a:t>
            </a:r>
          </a:p>
          <a:p>
            <a:r>
              <a:rPr lang="en-US" sz="3200" dirty="0"/>
              <a:t>The people and the setting provide opportunities for communication &amp; social interaction </a:t>
            </a:r>
          </a:p>
          <a:p>
            <a:r>
              <a:rPr lang="en-US" sz="3200" dirty="0"/>
              <a:t>Volunteers love snow sports, but may not have experience supporting people with disabilities </a:t>
            </a:r>
          </a:p>
          <a:p>
            <a:r>
              <a:rPr lang="en-US" sz="3200" dirty="0"/>
              <a:t>Social networks &amp; snow sports create a unique  experience for participants and volunteers</a:t>
            </a:r>
          </a:p>
        </p:txBody>
      </p:sp>
    </p:spTree>
    <p:extLst>
      <p:ext uri="{BB962C8B-B14F-4D97-AF65-F5344CB8AC3E}">
        <p14:creationId xmlns:p14="http://schemas.microsoft.com/office/powerpoint/2010/main" val="2296062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A2EF4-F7F9-5AFD-68B8-331D048AA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Clip #3: Family Support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F9970-A665-73C6-EAA4-F80920C59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50" y="2221992"/>
            <a:ext cx="10168128" cy="4194048"/>
          </a:xfrm>
        </p:spPr>
        <p:txBody>
          <a:bodyPr>
            <a:noAutofit/>
          </a:bodyPr>
          <a:lstStyle/>
          <a:p>
            <a:r>
              <a:rPr lang="en-US" sz="3200" dirty="0"/>
              <a:t>Jen and Paul provide support across many levels for Andrew</a:t>
            </a:r>
          </a:p>
          <a:p>
            <a:r>
              <a:rPr lang="en-US" sz="3200" dirty="0"/>
              <a:t>Cerebral palsy impacts Andrew’s physical/motor ability, communication, social interactions, participation in daily routines and overall independence in tasks</a:t>
            </a:r>
          </a:p>
          <a:p>
            <a:r>
              <a:rPr lang="en-US" sz="3200" dirty="0"/>
              <a:t>Andrew’s family has exposed him to many outdoor and active recreational pursuits such as; biking, kayaking, going to concerts, fishing, boating, camping, etc. </a:t>
            </a:r>
          </a:p>
        </p:txBody>
      </p:sp>
    </p:spTree>
    <p:extLst>
      <p:ext uri="{BB962C8B-B14F-4D97-AF65-F5344CB8AC3E}">
        <p14:creationId xmlns:p14="http://schemas.microsoft.com/office/powerpoint/2010/main" val="152134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4B29C0-A68A-272B-4FCF-9EF08D04B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b="1" dirty="0"/>
              <a:t>Clip #4: Ithaca College/SLPG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C3125-AB1F-6858-B073-6CE98B656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50" y="1813560"/>
            <a:ext cx="10168128" cy="4846320"/>
          </a:xfrm>
        </p:spPr>
        <p:txBody>
          <a:bodyPr>
            <a:noAutofit/>
          </a:bodyPr>
          <a:lstStyle/>
          <a:p>
            <a:pPr lvl="1"/>
            <a:r>
              <a:rPr lang="en-US" sz="3200" dirty="0"/>
              <a:t>Students earn clinical hours supporting community members</a:t>
            </a:r>
          </a:p>
          <a:p>
            <a:pPr lvl="1"/>
            <a:r>
              <a:rPr lang="en-US" sz="3200" dirty="0"/>
              <a:t>AAC is one specialty area in the field of SLP</a:t>
            </a:r>
          </a:p>
          <a:p>
            <a:pPr lvl="1"/>
            <a:r>
              <a:rPr lang="en-US" sz="3200" dirty="0"/>
              <a:t>Tablets and other devices are communication tools for non speaking children &amp; adults</a:t>
            </a:r>
          </a:p>
          <a:p>
            <a:pPr lvl="1"/>
            <a:r>
              <a:rPr lang="en-US" sz="3200" dirty="0"/>
              <a:t>Personalized digital media provides visual supports for communication and social interaction</a:t>
            </a:r>
          </a:p>
        </p:txBody>
      </p:sp>
    </p:spTree>
    <p:extLst>
      <p:ext uri="{BB962C8B-B14F-4D97-AF65-F5344CB8AC3E}">
        <p14:creationId xmlns:p14="http://schemas.microsoft.com/office/powerpoint/2010/main" val="2639082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B9EE-44B7-A98F-FDBD-3A44F0632E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Appendices &amp; 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38090-B257-0444-4044-9B039D13C2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92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1B166-0BCC-C901-93AB-8AE2F76C8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SLP Graduate Students </a:t>
            </a:r>
          </a:p>
        </p:txBody>
      </p:sp>
      <p:pic>
        <p:nvPicPr>
          <p:cNvPr id="10" name="Content Placeholder 9" descr="A group of people sitting around a desk with computers&#10;&#10;AI-generated content may be incorrect.">
            <a:extLst>
              <a:ext uri="{FF2B5EF4-FFF2-40B4-BE49-F238E27FC236}">
                <a16:creationId xmlns:a16="http://schemas.microsoft.com/office/drawing/2014/main" id="{DAB3235C-68DA-A69C-4D22-E4E26374CE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12" name="Content Placeholder 11" descr="A person and person standing in front of a projector screen&#10;&#10;AI-generated content may be incorrect.">
            <a:extLst>
              <a:ext uri="{FF2B5EF4-FFF2-40B4-BE49-F238E27FC236}">
                <a16:creationId xmlns:a16="http://schemas.microsoft.com/office/drawing/2014/main" id="{0F1021B0-DF47-BA94-EBC0-B9346BA61D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22579" y="1825625"/>
            <a:ext cx="448084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65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72001-97F4-7CE6-7D1E-A45A5A521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Documentary Film Student/s</a:t>
            </a:r>
          </a:p>
        </p:txBody>
      </p:sp>
      <p:pic>
        <p:nvPicPr>
          <p:cNvPr id="9" name="Content Placeholder 8" descr="A person holding a camera&#10;&#10;AI-generated content may be incorrect.">
            <a:extLst>
              <a:ext uri="{FF2B5EF4-FFF2-40B4-BE49-F238E27FC236}">
                <a16:creationId xmlns:a16="http://schemas.microsoft.com/office/drawing/2014/main" id="{1E48E4EB-239C-13A0-12DA-44D12358CC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5400000">
            <a:off x="1252538" y="2369741"/>
            <a:ext cx="4352925" cy="3264693"/>
          </a:xfrm>
          <a:prstGeom prst="rect">
            <a:avLst/>
          </a:prstGeom>
        </p:spPr>
      </p:pic>
      <p:pic>
        <p:nvPicPr>
          <p:cNvPr id="11" name="Content Placeholder 10" descr="A group of people sitting at a desk&#10;&#10;AI-generated content may be incorrect.">
            <a:extLst>
              <a:ext uri="{FF2B5EF4-FFF2-40B4-BE49-F238E27FC236}">
                <a16:creationId xmlns:a16="http://schemas.microsoft.com/office/drawing/2014/main" id="{1F343534-F3BC-2BA8-4DA3-34581C885C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36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16999</TotalTime>
  <Words>590</Words>
  <Application>Microsoft Macintosh PowerPoint</Application>
  <PresentationFormat>Widescreen</PresentationFormat>
  <Paragraphs>74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Office Theme</vt:lpstr>
      <vt:lpstr>Mountain Narratives in Motion: A Collaborative Digital Media Project Involving AAC and Adaptive Skiing </vt:lpstr>
      <vt:lpstr>Aim &amp; Purpose </vt:lpstr>
      <vt:lpstr>Clip #1: Meet Andrew &amp; GPAS</vt:lpstr>
      <vt:lpstr>Clip #2: Volunteers Create Community </vt:lpstr>
      <vt:lpstr>Clip #3: Family Support </vt:lpstr>
      <vt:lpstr>Clip #4: Ithaca College/SLPG</vt:lpstr>
      <vt:lpstr>Appendices &amp; Thank You!</vt:lpstr>
      <vt:lpstr>SLP Graduate Students </vt:lpstr>
      <vt:lpstr>Documentary Film Student/s</vt:lpstr>
      <vt:lpstr>Thank You</vt:lpstr>
      <vt:lpstr> Film: No Community without Communication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Hajjar</dc:creator>
  <cp:lastModifiedBy>David Hajjar</cp:lastModifiedBy>
  <cp:revision>49</cp:revision>
  <dcterms:created xsi:type="dcterms:W3CDTF">2025-08-11T20:14:45Z</dcterms:created>
  <dcterms:modified xsi:type="dcterms:W3CDTF">2026-02-17T03:48:04Z</dcterms:modified>
</cp:coreProperties>
</file>