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5"/>
  </p:notesMasterIdLst>
  <p:sldIdLst>
    <p:sldId id="380" r:id="rId2"/>
    <p:sldId id="372" r:id="rId3"/>
    <p:sldId id="413" r:id="rId4"/>
    <p:sldId id="419" r:id="rId5"/>
    <p:sldId id="259" r:id="rId6"/>
    <p:sldId id="401" r:id="rId7"/>
    <p:sldId id="462" r:id="rId8"/>
    <p:sldId id="494" r:id="rId9"/>
    <p:sldId id="331" r:id="rId10"/>
    <p:sldId id="265" r:id="rId11"/>
    <p:sldId id="437" r:id="rId12"/>
    <p:sldId id="493" r:id="rId13"/>
    <p:sldId id="4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a:srgbClr val="FF4343"/>
    <a:srgbClr val="FF6969"/>
    <a:srgbClr val="D27D00"/>
    <a:srgbClr val="E4E911"/>
    <a:srgbClr val="FFDB69"/>
    <a:srgbClr val="FFE285"/>
    <a:srgbClr val="BC8F00"/>
    <a:srgbClr val="999999"/>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DB5C1-F177-49BB-A35D-7308934FADAE}" v="23" dt="2026-03-18T19:10:56.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6" autoAdjust="0"/>
    <p:restoredTop sz="96327"/>
  </p:normalViewPr>
  <p:slideViewPr>
    <p:cSldViewPr snapToGrid="0" snapToObjects="1">
      <p:cViewPr varScale="1">
        <p:scale>
          <a:sx n="83" d="100"/>
          <a:sy n="83"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Bogardus" userId="b5395f0c-376a-40de-bae7-c3678dc3a666" providerId="ADAL" clId="{07000899-2502-4DFE-BF99-049E7A9F9FE3}"/>
    <pc:docChg chg="custSel addSld delSld modSld sldOrd delMainMaster">
      <pc:chgData name="Penny Bogardus" userId="b5395f0c-376a-40de-bae7-c3678dc3a666" providerId="ADAL" clId="{07000899-2502-4DFE-BF99-049E7A9F9FE3}" dt="2026-03-18T19:11:03.606" v="762" actId="47"/>
      <pc:docMkLst>
        <pc:docMk/>
      </pc:docMkLst>
      <pc:sldChg chg="modSp add mod ord setBg">
        <pc:chgData name="Penny Bogardus" userId="b5395f0c-376a-40de-bae7-c3678dc3a666" providerId="ADAL" clId="{07000899-2502-4DFE-BF99-049E7A9F9FE3}" dt="2026-03-12T17:41:59.528" v="190"/>
        <pc:sldMkLst>
          <pc:docMk/>
          <pc:sldMk cId="2203867761" sldId="259"/>
        </pc:sldMkLst>
        <pc:spChg chg="mod">
          <ac:chgData name="Penny Bogardus" userId="b5395f0c-376a-40de-bae7-c3678dc3a666" providerId="ADAL" clId="{07000899-2502-4DFE-BF99-049E7A9F9FE3}" dt="2026-03-12T17:41:25.017" v="188" actId="20577"/>
          <ac:spMkLst>
            <pc:docMk/>
            <pc:sldMk cId="2203867761" sldId="259"/>
            <ac:spMk id="9" creationId="{00000000-0000-0000-0000-000000000000}"/>
          </ac:spMkLst>
        </pc:spChg>
      </pc:sldChg>
      <pc:sldChg chg="add setBg">
        <pc:chgData name="Penny Bogardus" userId="b5395f0c-376a-40de-bae7-c3678dc3a666" providerId="ADAL" clId="{07000899-2502-4DFE-BF99-049E7A9F9FE3}" dt="2026-03-18T19:10:56.155" v="761"/>
        <pc:sldMkLst>
          <pc:docMk/>
          <pc:sldMk cId="2624440873" sldId="265"/>
        </pc:sldMkLst>
      </pc:sldChg>
      <pc:sldChg chg="modSp add del mod setBg">
        <pc:chgData name="Penny Bogardus" userId="b5395f0c-376a-40de-bae7-c3678dc3a666" providerId="ADAL" clId="{07000899-2502-4DFE-BF99-049E7A9F9FE3}" dt="2026-03-18T19:11:03.606" v="762" actId="47"/>
        <pc:sldMkLst>
          <pc:docMk/>
          <pc:sldMk cId="3767708946" sldId="286"/>
        </pc:sldMkLst>
      </pc:sldChg>
      <pc:sldChg chg="modSp mod">
        <pc:chgData name="Penny Bogardus" userId="b5395f0c-376a-40de-bae7-c3678dc3a666" providerId="ADAL" clId="{07000899-2502-4DFE-BF99-049E7A9F9FE3}" dt="2026-03-12T18:23:39.875" v="578" actId="20577"/>
        <pc:sldMkLst>
          <pc:docMk/>
          <pc:sldMk cId="2258920208" sldId="331"/>
        </pc:sldMkLst>
        <pc:spChg chg="mod">
          <ac:chgData name="Penny Bogardus" userId="b5395f0c-376a-40de-bae7-c3678dc3a666" providerId="ADAL" clId="{07000899-2502-4DFE-BF99-049E7A9F9FE3}" dt="2026-03-12T18:23:39.875" v="578" actId="20577"/>
          <ac:spMkLst>
            <pc:docMk/>
            <pc:sldMk cId="2258920208" sldId="331"/>
            <ac:spMk id="15" creationId="{A24CDEE9-F823-4244-AD6B-50F3BA902367}"/>
          </ac:spMkLst>
        </pc:spChg>
      </pc:sldChg>
      <pc:sldChg chg="modSp add mod ord setBg">
        <pc:chgData name="Penny Bogardus" userId="b5395f0c-376a-40de-bae7-c3678dc3a666" providerId="ADAL" clId="{07000899-2502-4DFE-BF99-049E7A9F9FE3}" dt="2026-03-12T17:32:33.683" v="80" actId="14100"/>
        <pc:sldMkLst>
          <pc:docMk/>
          <pc:sldMk cId="3689513638" sldId="372"/>
        </pc:sldMkLst>
        <pc:spChg chg="mod">
          <ac:chgData name="Penny Bogardus" userId="b5395f0c-376a-40de-bae7-c3678dc3a666" providerId="ADAL" clId="{07000899-2502-4DFE-BF99-049E7A9F9FE3}" dt="2026-03-12T17:32:33.683" v="80" actId="14100"/>
          <ac:spMkLst>
            <pc:docMk/>
            <pc:sldMk cId="3689513638" sldId="372"/>
            <ac:spMk id="4" creationId="{00000000-0000-0000-0000-000000000000}"/>
          </ac:spMkLst>
        </pc:spChg>
      </pc:sldChg>
      <pc:sldChg chg="modSp mod">
        <pc:chgData name="Penny Bogardus" userId="b5395f0c-376a-40de-bae7-c3678dc3a666" providerId="ADAL" clId="{07000899-2502-4DFE-BF99-049E7A9F9FE3}" dt="2026-03-12T17:27:08.430" v="1" actId="20577"/>
        <pc:sldMkLst>
          <pc:docMk/>
          <pc:sldMk cId="1448437601" sldId="380"/>
        </pc:sldMkLst>
        <pc:spChg chg="mod">
          <ac:chgData name="Penny Bogardus" userId="b5395f0c-376a-40de-bae7-c3678dc3a666" providerId="ADAL" clId="{07000899-2502-4DFE-BF99-049E7A9F9FE3}" dt="2026-03-12T17:27:08.430" v="1" actId="20577"/>
          <ac:spMkLst>
            <pc:docMk/>
            <pc:sldMk cId="1448437601" sldId="380"/>
            <ac:spMk id="3" creationId="{5DAAE6C8-E237-EC4B-A38F-EE81A13DFBAF}"/>
          </ac:spMkLst>
        </pc:spChg>
      </pc:sldChg>
      <pc:sldChg chg="modSp add mod ord setBg">
        <pc:chgData name="Penny Bogardus" userId="b5395f0c-376a-40de-bae7-c3678dc3a666" providerId="ADAL" clId="{07000899-2502-4DFE-BF99-049E7A9F9FE3}" dt="2026-03-12T18:24:07.909" v="589" actId="20577"/>
        <pc:sldMkLst>
          <pc:docMk/>
          <pc:sldMk cId="488482737" sldId="401"/>
        </pc:sldMkLst>
        <pc:spChg chg="mod">
          <ac:chgData name="Penny Bogardus" userId="b5395f0c-376a-40de-bae7-c3678dc3a666" providerId="ADAL" clId="{07000899-2502-4DFE-BF99-049E7A9F9FE3}" dt="2026-03-12T18:24:07.909" v="589" actId="20577"/>
          <ac:spMkLst>
            <pc:docMk/>
            <pc:sldMk cId="488482737" sldId="401"/>
            <ac:spMk id="5" creationId="{00000000-0000-0000-0000-000000000000}"/>
          </ac:spMkLst>
        </pc:spChg>
      </pc:sldChg>
      <pc:sldChg chg="modSp add mod setBg">
        <pc:chgData name="Penny Bogardus" userId="b5395f0c-376a-40de-bae7-c3678dc3a666" providerId="ADAL" clId="{07000899-2502-4DFE-BF99-049E7A9F9FE3}" dt="2026-03-12T17:34:03.673" v="130" actId="20577"/>
        <pc:sldMkLst>
          <pc:docMk/>
          <pc:sldMk cId="2931450081" sldId="413"/>
        </pc:sldMkLst>
        <pc:spChg chg="mod">
          <ac:chgData name="Penny Bogardus" userId="b5395f0c-376a-40de-bae7-c3678dc3a666" providerId="ADAL" clId="{07000899-2502-4DFE-BF99-049E7A9F9FE3}" dt="2026-03-12T17:34:03.673" v="130" actId="20577"/>
          <ac:spMkLst>
            <pc:docMk/>
            <pc:sldMk cId="2931450081" sldId="413"/>
            <ac:spMk id="2" creationId="{3A038A7B-3CA3-A04A-9F8F-A3133812BAF1}"/>
          </ac:spMkLst>
        </pc:spChg>
      </pc:sldChg>
      <pc:sldChg chg="modSp mod">
        <pc:chgData name="Penny Bogardus" userId="b5395f0c-376a-40de-bae7-c3678dc3a666" providerId="ADAL" clId="{07000899-2502-4DFE-BF99-049E7A9F9FE3}" dt="2026-03-12T17:35:11.549" v="142" actId="20577"/>
        <pc:sldMkLst>
          <pc:docMk/>
          <pc:sldMk cId="582058677" sldId="419"/>
        </pc:sldMkLst>
        <pc:spChg chg="mod">
          <ac:chgData name="Penny Bogardus" userId="b5395f0c-376a-40de-bae7-c3678dc3a666" providerId="ADAL" clId="{07000899-2502-4DFE-BF99-049E7A9F9FE3}" dt="2026-03-12T17:35:11.549" v="142" actId="20577"/>
          <ac:spMkLst>
            <pc:docMk/>
            <pc:sldMk cId="582058677" sldId="419"/>
            <ac:spMk id="2" creationId="{00000000-0000-0000-0000-000000000000}"/>
          </ac:spMkLst>
        </pc:spChg>
      </pc:sldChg>
      <pc:sldChg chg="modSp add del mod ord">
        <pc:chgData name="Penny Bogardus" userId="b5395f0c-376a-40de-bae7-c3678dc3a666" providerId="ADAL" clId="{07000899-2502-4DFE-BF99-049E7A9F9FE3}" dt="2026-03-18T14:27:48.055" v="755" actId="47"/>
        <pc:sldMkLst>
          <pc:docMk/>
          <pc:sldMk cId="100645165" sldId="437"/>
        </pc:sldMkLst>
      </pc:sldChg>
      <pc:sldChg chg="add">
        <pc:chgData name="Penny Bogardus" userId="b5395f0c-376a-40de-bae7-c3678dc3a666" providerId="ADAL" clId="{07000899-2502-4DFE-BF99-049E7A9F9FE3}" dt="2026-03-18T14:30:15.639" v="758"/>
        <pc:sldMkLst>
          <pc:docMk/>
          <pc:sldMk cId="1212073788" sldId="437"/>
        </pc:sldMkLst>
      </pc:sldChg>
      <pc:sldChg chg="modSp add del mod setBg">
        <pc:chgData name="Penny Bogardus" userId="b5395f0c-376a-40de-bae7-c3678dc3a666" providerId="ADAL" clId="{07000899-2502-4DFE-BF99-049E7A9F9FE3}" dt="2026-03-18T14:29:22.382" v="757" actId="47"/>
        <pc:sldMkLst>
          <pc:docMk/>
          <pc:sldMk cId="733696894" sldId="451"/>
        </pc:sldMkLst>
      </pc:sldChg>
      <pc:sldChg chg="add">
        <pc:chgData name="Penny Bogardus" userId="b5395f0c-376a-40de-bae7-c3678dc3a666" providerId="ADAL" clId="{07000899-2502-4DFE-BF99-049E7A9F9FE3}" dt="2026-03-18T14:30:19.081" v="760"/>
        <pc:sldMkLst>
          <pc:docMk/>
          <pc:sldMk cId="2557647851" sldId="451"/>
        </pc:sldMkLst>
      </pc:sldChg>
      <pc:sldChg chg="modSp add mod ord setBg">
        <pc:chgData name="Penny Bogardus" userId="b5395f0c-376a-40de-bae7-c3678dc3a666" providerId="ADAL" clId="{07000899-2502-4DFE-BF99-049E7A9F9FE3}" dt="2026-03-12T18:28:08.350" v="731" actId="20577"/>
        <pc:sldMkLst>
          <pc:docMk/>
          <pc:sldMk cId="1663262216" sldId="462"/>
        </pc:sldMkLst>
        <pc:spChg chg="mod">
          <ac:chgData name="Penny Bogardus" userId="b5395f0c-376a-40de-bae7-c3678dc3a666" providerId="ADAL" clId="{07000899-2502-4DFE-BF99-049E7A9F9FE3}" dt="2026-03-12T18:28:08.350" v="731" actId="20577"/>
          <ac:spMkLst>
            <pc:docMk/>
            <pc:sldMk cId="1663262216" sldId="462"/>
            <ac:spMk id="4" creationId="{D11D1DAA-D5A2-E5B3-7F78-F70252044AE7}"/>
          </ac:spMkLst>
        </pc:spChg>
      </pc:sldChg>
      <pc:sldChg chg="add setBg">
        <pc:chgData name="Penny Bogardus" userId="b5395f0c-376a-40de-bae7-c3678dc3a666" providerId="ADAL" clId="{07000899-2502-4DFE-BF99-049E7A9F9FE3}" dt="2026-03-18T14:30:18.632" v="759"/>
        <pc:sldMkLst>
          <pc:docMk/>
          <pc:sldMk cId="355370683" sldId="493"/>
        </pc:sldMkLst>
      </pc:sldChg>
      <pc:sldChg chg="modSp del mod">
        <pc:chgData name="Penny Bogardus" userId="b5395f0c-376a-40de-bae7-c3678dc3a666" providerId="ADAL" clId="{07000899-2502-4DFE-BF99-049E7A9F9FE3}" dt="2026-03-18T14:28:53.214" v="756" actId="47"/>
        <pc:sldMkLst>
          <pc:docMk/>
          <pc:sldMk cId="2326502606" sldId="493"/>
        </pc:sldMkLst>
      </pc:sldChg>
      <pc:sldChg chg="addSp delSp modSp new mod ord setBg">
        <pc:chgData name="Penny Bogardus" userId="b5395f0c-376a-40de-bae7-c3678dc3a666" providerId="ADAL" clId="{07000899-2502-4DFE-BF99-049E7A9F9FE3}" dt="2026-03-18T13:17:38.729" v="754" actId="20577"/>
        <pc:sldMkLst>
          <pc:docMk/>
          <pc:sldMk cId="3628946933" sldId="494"/>
        </pc:sldMkLst>
        <pc:spChg chg="mod">
          <ac:chgData name="Penny Bogardus" userId="b5395f0c-376a-40de-bae7-c3678dc3a666" providerId="ADAL" clId="{07000899-2502-4DFE-BF99-049E7A9F9FE3}" dt="2026-03-18T13:17:38.729" v="754" actId="20577"/>
          <ac:spMkLst>
            <pc:docMk/>
            <pc:sldMk cId="3628946933" sldId="494"/>
            <ac:spMk id="2" creationId="{9A932781-4923-BA76-BC17-1C3F7A5BAF0D}"/>
          </ac:spMkLst>
        </pc:spChg>
        <pc:spChg chg="mod">
          <ac:chgData name="Penny Bogardus" userId="b5395f0c-376a-40de-bae7-c3678dc3a666" providerId="ADAL" clId="{07000899-2502-4DFE-BF99-049E7A9F9FE3}" dt="2026-03-13T15:30:18.051" v="752" actId="27636"/>
          <ac:spMkLst>
            <pc:docMk/>
            <pc:sldMk cId="3628946933" sldId="494"/>
            <ac:spMk id="4" creationId="{937D6A14-B9F4-91EC-9721-7EFD2AA92F0D}"/>
          </ac:spMkLst>
        </pc:spChg>
        <pc:picChg chg="add mod ord">
          <ac:chgData name="Penny Bogardus" userId="b5395f0c-376a-40de-bae7-c3678dc3a666" providerId="ADAL" clId="{07000899-2502-4DFE-BF99-049E7A9F9FE3}" dt="2026-03-12T18:21:37.350" v="555" actId="14100"/>
          <ac:picMkLst>
            <pc:docMk/>
            <pc:sldMk cId="3628946933" sldId="494"/>
            <ac:picMk id="6" creationId="{53BBF9B3-7182-F9B3-408D-5D58F200A6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550AE-CD00-834C-A2E0-C8DE474FC794}"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49AA2-3724-BE40-BFB0-ACD51183E90A}" type="slidenum">
              <a:rPr lang="en-US" smtClean="0"/>
              <a:t>‹#›</a:t>
            </a:fld>
            <a:endParaRPr lang="en-US"/>
          </a:p>
        </p:txBody>
      </p:sp>
    </p:spTree>
    <p:extLst>
      <p:ext uri="{BB962C8B-B14F-4D97-AF65-F5344CB8AC3E}">
        <p14:creationId xmlns:p14="http://schemas.microsoft.com/office/powerpoint/2010/main" val="288920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B20F-06C4-6046-9A71-DD4BA0340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BABEF-8FAD-9C45-8C50-993952B72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18775-88D0-AD43-BF5D-FE2D2F19AFCC}"/>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EA5B7680-911A-8948-89BB-C84F2DE72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65206-4667-A841-B37E-B9B422020A26}"/>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5861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B6F1-2563-CC40-A732-604AB21687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CE346-B8A6-0D40-B355-61581737D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7781F-8B6E-C240-AC0B-92DD37B21309}"/>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BDEBF2C6-499D-294F-A095-F5F01FE7C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C0CE6-D82B-0D43-BF55-D0A2AF8D85EE}"/>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14212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CF224-7440-9146-A5AA-BC887ADF5E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5901D-F261-4940-82C6-5DFA631455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AE2D-089C-CB47-9CBA-4281B6CB7574}"/>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96C9B898-3133-C142-8EB0-502A2B656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0060B-25DA-0D4F-A35C-1064F9919C97}"/>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4312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A3D9-4C3D-CF48-8EF4-604B0176B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04289-2DE9-5544-8719-5B7297D6E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0FC13-06A2-8649-9D1C-3C243D389E80}"/>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89518241-5A86-D24F-A6A7-BA734D3D9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C9C1C-5F58-364C-B537-A2A31E504C29}"/>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426523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0C54-38CF-F044-B864-04047F224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9E434-C556-0045-B5F0-F10E21F60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3B2EB-399F-6B4C-890C-5164343D3F2C}"/>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C1D7428E-04DE-5342-A586-1E0F0AD61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323AC-B4BA-0C4F-91A4-CA7C41F19838}"/>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193233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FED-CDE1-BF41-BD48-35BE91ED1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AF0F6-0783-0A46-84A6-5D9EB65E0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04EB3-0A5D-1C4F-A5C5-6D3E53DAE7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8DA2B-2F42-2741-8E85-3B9726D0303B}"/>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6" name="Footer Placeholder 5">
            <a:extLst>
              <a:ext uri="{FF2B5EF4-FFF2-40B4-BE49-F238E27FC236}">
                <a16:creationId xmlns:a16="http://schemas.microsoft.com/office/drawing/2014/main" id="{367038B3-5237-0C49-83A2-BD4CC3491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BB2E7-3835-5D4B-A7F9-0EDFAFDD7D0B}"/>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208276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DA6E-44A0-7442-AF15-D9330F486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6624E-0B04-784E-A559-A9CBCB723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658B6-E3B8-6948-B3E4-BF14F67D8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6C1067-09E3-1A40-86EA-99B4F43E9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621D4-F269-D242-B6E5-008FFFC73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BEBE3-B0D7-7E41-A0AC-346A5C5457B9}"/>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8" name="Footer Placeholder 7">
            <a:extLst>
              <a:ext uri="{FF2B5EF4-FFF2-40B4-BE49-F238E27FC236}">
                <a16:creationId xmlns:a16="http://schemas.microsoft.com/office/drawing/2014/main" id="{0ECAE5B3-902F-3D49-90D8-56491C84C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383B3-0EF0-0949-883E-408D7B8618ED}"/>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374280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517C-50E4-D449-970B-C934E074E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68282-6A2C-7F49-B063-0E6857F79D5B}"/>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4" name="Footer Placeholder 3">
            <a:extLst>
              <a:ext uri="{FF2B5EF4-FFF2-40B4-BE49-F238E27FC236}">
                <a16:creationId xmlns:a16="http://schemas.microsoft.com/office/drawing/2014/main" id="{180C619C-5D27-CC47-A9F3-3883DE8D0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509934-FB31-F34F-8081-A67C6038AD0D}"/>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181404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E0B35-DFC6-6A44-B31C-ADCEE5F41B00}"/>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3" name="Footer Placeholder 2">
            <a:extLst>
              <a:ext uri="{FF2B5EF4-FFF2-40B4-BE49-F238E27FC236}">
                <a16:creationId xmlns:a16="http://schemas.microsoft.com/office/drawing/2014/main" id="{99F1BC7C-9EAF-434D-AD98-CB7A6B1815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9EC48-A23B-924F-8BE9-688CD4FD8328}"/>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19432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BE2-7FCE-D347-A4A5-BD7232469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C7260-B69E-1E4C-96BF-0CEB42423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38A3E-3547-C44D-8306-CF146597D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A88CF-677B-E149-840B-DA92A00E0C20}"/>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6" name="Footer Placeholder 5">
            <a:extLst>
              <a:ext uri="{FF2B5EF4-FFF2-40B4-BE49-F238E27FC236}">
                <a16:creationId xmlns:a16="http://schemas.microsoft.com/office/drawing/2014/main" id="{52631BFD-9B8E-8D49-8595-5B23324B2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525A5-F19E-A84E-B9F3-786E20000468}"/>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111050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9BF8-48F9-FC43-9A23-80F71C65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9F4EF-8597-B84F-BA8D-515EBC5E4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82322-9A8A-8D42-ABD4-0446A9B5E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47CF4-DA7D-CA4B-A03E-44EAEB38C358}"/>
              </a:ext>
            </a:extLst>
          </p:cNvPr>
          <p:cNvSpPr>
            <a:spLocks noGrp="1"/>
          </p:cNvSpPr>
          <p:nvPr>
            <p:ph type="dt" sz="half" idx="10"/>
          </p:nvPr>
        </p:nvSpPr>
        <p:spPr/>
        <p:txBody>
          <a:bodyPr/>
          <a:lstStyle/>
          <a:p>
            <a:fld id="{5B82CCE9-EB56-F440-9064-8307A0673582}" type="datetimeFigureOut">
              <a:rPr lang="en-US" smtClean="0"/>
              <a:t>3/18/2026</a:t>
            </a:fld>
            <a:endParaRPr lang="en-US"/>
          </a:p>
        </p:txBody>
      </p:sp>
      <p:sp>
        <p:nvSpPr>
          <p:cNvPr id="6" name="Footer Placeholder 5">
            <a:extLst>
              <a:ext uri="{FF2B5EF4-FFF2-40B4-BE49-F238E27FC236}">
                <a16:creationId xmlns:a16="http://schemas.microsoft.com/office/drawing/2014/main" id="{2C0D61B8-B157-9949-8732-C5DBC0892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C89F4-C046-864C-ACC5-F6C7A874610E}"/>
              </a:ext>
            </a:extLst>
          </p:cNvPr>
          <p:cNvSpPr>
            <a:spLocks noGrp="1"/>
          </p:cNvSpPr>
          <p:nvPr>
            <p:ph type="sldNum" sz="quarter" idx="12"/>
          </p:nvPr>
        </p:nvSpPr>
        <p:spPr/>
        <p:txBody>
          <a:bodyPr/>
          <a:lstStyle/>
          <a:p>
            <a:fld id="{6C2ED81D-EF32-274A-9FD8-8F5D3FB2D67F}" type="slidenum">
              <a:rPr lang="en-US" smtClean="0"/>
              <a:t>‹#›</a:t>
            </a:fld>
            <a:endParaRPr lang="en-US"/>
          </a:p>
        </p:txBody>
      </p:sp>
    </p:spTree>
    <p:extLst>
      <p:ext uri="{BB962C8B-B14F-4D97-AF65-F5344CB8AC3E}">
        <p14:creationId xmlns:p14="http://schemas.microsoft.com/office/powerpoint/2010/main" val="379801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588F8-A37E-0942-933F-E9CDD7AC6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DC4E9-E8B6-514E-9CCA-A37EF6442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9838B-EAFE-3A4C-82F2-7946D2419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CCE9-EB56-F440-9064-8307A0673582}" type="datetimeFigureOut">
              <a:rPr lang="en-US" smtClean="0"/>
              <a:t>3/18/2026</a:t>
            </a:fld>
            <a:endParaRPr lang="en-US"/>
          </a:p>
        </p:txBody>
      </p:sp>
      <p:sp>
        <p:nvSpPr>
          <p:cNvPr id="5" name="Footer Placeholder 4">
            <a:extLst>
              <a:ext uri="{FF2B5EF4-FFF2-40B4-BE49-F238E27FC236}">
                <a16:creationId xmlns:a16="http://schemas.microsoft.com/office/drawing/2014/main" id="{9BE0C05B-576C-C44D-A597-FAC31E8FD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5D4ED0-D676-E945-825A-E604EFC39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ED81D-EF32-274A-9FD8-8F5D3FB2D67F}" type="slidenum">
              <a:rPr lang="en-US" smtClean="0"/>
              <a:t>‹#›</a:t>
            </a:fld>
            <a:endParaRPr lang="en-US"/>
          </a:p>
        </p:txBody>
      </p:sp>
    </p:spTree>
    <p:extLst>
      <p:ext uri="{BB962C8B-B14F-4D97-AF65-F5344CB8AC3E}">
        <p14:creationId xmlns:p14="http://schemas.microsoft.com/office/powerpoint/2010/main" val="156545731"/>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651" r:id="rId3"/>
    <p:sldLayoutId id="2147483691" r:id="rId4"/>
    <p:sldLayoutId id="2147483653" r:id="rId5"/>
    <p:sldLayoutId id="2147483654" r:id="rId6"/>
    <p:sldLayoutId id="2147483701" r:id="rId7"/>
    <p:sldLayoutId id="2147483706" r:id="rId8"/>
    <p:sldLayoutId id="2147483702"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15C18A-FBDF-4007-9AF7-4A3D8781B702}"/>
              </a:ext>
            </a:extLst>
          </p:cNvPr>
          <p:cNvPicPr>
            <a:picLocks noChangeAspect="1"/>
          </p:cNvPicPr>
          <p:nvPr/>
        </p:nvPicPr>
        <p:blipFill rotWithShape="1">
          <a:blip r:embed="rId2">
            <a:alphaModFix amt="50000"/>
          </a:blip>
          <a:srcRect t="14112" b="983"/>
          <a:stretch/>
        </p:blipFill>
        <p:spPr>
          <a:xfrm>
            <a:off x="20" y="1"/>
            <a:ext cx="12191980" cy="6857999"/>
          </a:xfrm>
          <a:prstGeom prst="rect">
            <a:avLst/>
          </a:prstGeom>
        </p:spPr>
      </p:pic>
      <p:sp>
        <p:nvSpPr>
          <p:cNvPr id="2" name="Title 1">
            <a:extLst>
              <a:ext uri="{FF2B5EF4-FFF2-40B4-BE49-F238E27FC236}">
                <a16:creationId xmlns:a16="http://schemas.microsoft.com/office/drawing/2014/main" id="{54F38DAE-494D-9244-AFAD-97C5A0D40EDD}"/>
              </a:ext>
            </a:extLst>
          </p:cNvPr>
          <p:cNvSpPr>
            <a:spLocks noGrp="1"/>
          </p:cNvSpPr>
          <p:nvPr>
            <p:ph type="ctrTitle"/>
          </p:nvPr>
        </p:nvSpPr>
        <p:spPr>
          <a:xfrm>
            <a:off x="1524000" y="2099392"/>
            <a:ext cx="9144000" cy="2900518"/>
          </a:xfrm>
        </p:spPr>
        <p:txBody>
          <a:bodyPr>
            <a:normAutofit/>
          </a:bodyPr>
          <a:lstStyle/>
          <a:p>
            <a:r>
              <a:rPr lang="en-US" sz="7200" dirty="0">
                <a:solidFill>
                  <a:srgbClr val="FFFFFF"/>
                </a:solidFill>
              </a:rPr>
              <a:t>History Courses</a:t>
            </a:r>
          </a:p>
        </p:txBody>
      </p:sp>
      <p:sp>
        <p:nvSpPr>
          <p:cNvPr id="3" name="Subtitle 2">
            <a:extLst>
              <a:ext uri="{FF2B5EF4-FFF2-40B4-BE49-F238E27FC236}">
                <a16:creationId xmlns:a16="http://schemas.microsoft.com/office/drawing/2014/main" id="{5DAAE6C8-E237-EC4B-A38F-EE81A13DFBAF}"/>
              </a:ext>
            </a:extLst>
          </p:cNvPr>
          <p:cNvSpPr>
            <a:spLocks noGrp="1"/>
          </p:cNvSpPr>
          <p:nvPr>
            <p:ph type="subTitle" idx="1"/>
          </p:nvPr>
        </p:nvSpPr>
        <p:spPr>
          <a:xfrm>
            <a:off x="1361162" y="5210407"/>
            <a:ext cx="9144000" cy="1098395"/>
          </a:xfrm>
        </p:spPr>
        <p:txBody>
          <a:bodyPr>
            <a:normAutofit/>
          </a:bodyPr>
          <a:lstStyle/>
          <a:p>
            <a:r>
              <a:rPr lang="en-US" sz="6000" dirty="0">
                <a:solidFill>
                  <a:srgbClr val="FFFFFF"/>
                </a:solidFill>
                <a:latin typeface="+mj-lt"/>
              </a:rPr>
              <a:t>Fall 2026</a:t>
            </a:r>
          </a:p>
        </p:txBody>
      </p:sp>
    </p:spTree>
    <p:extLst>
      <p:ext uri="{BB962C8B-B14F-4D97-AF65-F5344CB8AC3E}">
        <p14:creationId xmlns:p14="http://schemas.microsoft.com/office/powerpoint/2010/main" val="1448437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3826-0111-79C0-FD0D-7CD0F679412D}"/>
              </a:ext>
            </a:extLst>
          </p:cNvPr>
          <p:cNvSpPr>
            <a:spLocks noGrp="1"/>
          </p:cNvSpPr>
          <p:nvPr>
            <p:ph type="title"/>
          </p:nvPr>
        </p:nvSpPr>
        <p:spPr/>
        <p:txBody>
          <a:bodyPr>
            <a:normAutofit fontScale="90000"/>
          </a:bodyPr>
          <a:lstStyle/>
          <a:p>
            <a:pPr algn="ctr"/>
            <a:r>
              <a:rPr lang="en-US" sz="3600" b="1" dirty="0">
                <a:latin typeface="Georgia" panose="02040502050405020303" pitchFamily="18" charset="0"/>
              </a:rPr>
              <a:t>HIST 45000 Seminar and Capstone: </a:t>
            </a:r>
            <a:br>
              <a:rPr lang="en-US" sz="3600" b="1" dirty="0">
                <a:latin typeface="Georgia" panose="02040502050405020303" pitchFamily="18" charset="0"/>
              </a:rPr>
            </a:br>
            <a:r>
              <a:rPr lang="en-US" sz="3600" b="1" dirty="0">
                <a:latin typeface="Georgia" panose="02040502050405020303" pitchFamily="18" charset="0"/>
              </a:rPr>
              <a:t>Energy in World History (4 </a:t>
            </a:r>
            <a:r>
              <a:rPr lang="en-US" sz="3600" b="1" dirty="0" err="1">
                <a:latin typeface="Georgia" panose="02040502050405020303" pitchFamily="18" charset="0"/>
              </a:rPr>
              <a:t>cr</a:t>
            </a:r>
            <a:r>
              <a:rPr lang="en-US" sz="3600" b="1" dirty="0">
                <a:latin typeface="Georgia" panose="02040502050405020303" pitchFamily="18" charset="0"/>
              </a:rPr>
              <a:t>)</a:t>
            </a:r>
            <a:br>
              <a:rPr lang="en-US" sz="2800" dirty="0">
                <a:latin typeface="Georgia" panose="02040502050405020303" pitchFamily="18" charset="0"/>
              </a:rPr>
            </a:br>
            <a:r>
              <a:rPr lang="en-US" sz="2800" dirty="0">
                <a:latin typeface="Georgia" panose="02040502050405020303" pitchFamily="18" charset="0"/>
              </a:rPr>
              <a:t>Prof. Smith, MW 10-11:15, F 10-10:50</a:t>
            </a:r>
          </a:p>
        </p:txBody>
      </p:sp>
      <p:sp>
        <p:nvSpPr>
          <p:cNvPr id="3" name="Content Placeholder 2">
            <a:extLst>
              <a:ext uri="{FF2B5EF4-FFF2-40B4-BE49-F238E27FC236}">
                <a16:creationId xmlns:a16="http://schemas.microsoft.com/office/drawing/2014/main" id="{23B2380B-433F-7564-8F76-3149EE8321E9}"/>
              </a:ext>
            </a:extLst>
          </p:cNvPr>
          <p:cNvSpPr>
            <a:spLocks noGrp="1"/>
          </p:cNvSpPr>
          <p:nvPr>
            <p:ph sz="half" idx="1"/>
          </p:nvPr>
        </p:nvSpPr>
        <p:spPr>
          <a:xfrm>
            <a:off x="435430" y="1936751"/>
            <a:ext cx="5409112" cy="4823278"/>
          </a:xfrm>
        </p:spPr>
        <p:txBody>
          <a:bodyPr>
            <a:normAutofit fontScale="77500" lnSpcReduction="20000"/>
          </a:bodyPr>
          <a:lstStyle/>
          <a:p>
            <a:pPr>
              <a:lnSpc>
                <a:spcPct val="120000"/>
              </a:lnSpc>
              <a:buFont typeface="Wingdings" panose="05000000000000000000" pitchFamily="2" charset="2"/>
              <a:buChar char="v"/>
            </a:pPr>
            <a:r>
              <a:rPr lang="en-US" dirty="0">
                <a:latin typeface="Georgia" panose="02040502050405020303" pitchFamily="18" charset="0"/>
              </a:rPr>
              <a:t>The theme of this required senior seminar is the role of energy in world history: from the long era of biological energy to the shift to chemical energy to the current energy and climate crisis.</a:t>
            </a:r>
          </a:p>
          <a:p>
            <a:pPr>
              <a:lnSpc>
                <a:spcPct val="120000"/>
              </a:lnSpc>
              <a:buFont typeface="Wingdings" panose="05000000000000000000" pitchFamily="2" charset="2"/>
              <a:buChar char="v"/>
            </a:pPr>
            <a:endParaRPr lang="en-US" dirty="0">
              <a:latin typeface="Georgia" panose="02040502050405020303" pitchFamily="18" charset="0"/>
            </a:endParaRPr>
          </a:p>
          <a:p>
            <a:pPr>
              <a:lnSpc>
                <a:spcPct val="120000"/>
              </a:lnSpc>
              <a:buFont typeface="Wingdings" panose="05000000000000000000" pitchFamily="2" charset="2"/>
              <a:buChar char="v"/>
            </a:pPr>
            <a:r>
              <a:rPr lang="en-US" b="1" dirty="0">
                <a:latin typeface="Georgia" panose="02040502050405020303" pitchFamily="18" charset="0"/>
              </a:rPr>
              <a:t>Expectations:</a:t>
            </a:r>
          </a:p>
          <a:p>
            <a:pPr lvl="1">
              <a:lnSpc>
                <a:spcPct val="120000"/>
              </a:lnSpc>
              <a:buFont typeface="Wingdings" panose="05000000000000000000" pitchFamily="2" charset="2"/>
              <a:buChar char="v"/>
            </a:pPr>
            <a:r>
              <a:rPr lang="en-US" dirty="0">
                <a:latin typeface="Georgia" panose="02040502050405020303" pitchFamily="18" charset="0"/>
              </a:rPr>
              <a:t>Significant reading load</a:t>
            </a:r>
          </a:p>
          <a:p>
            <a:pPr lvl="1">
              <a:lnSpc>
                <a:spcPct val="120000"/>
              </a:lnSpc>
              <a:buFont typeface="Wingdings" panose="05000000000000000000" pitchFamily="2" charset="2"/>
              <a:buChar char="v"/>
            </a:pPr>
            <a:r>
              <a:rPr lang="en-US" dirty="0">
                <a:latin typeface="Georgia" panose="02040502050405020303" pitchFamily="18" charset="0"/>
              </a:rPr>
              <a:t>Developing and </a:t>
            </a:r>
            <a:r>
              <a:rPr lang="en-US">
                <a:latin typeface="Georgia" panose="02040502050405020303" pitchFamily="18" charset="0"/>
              </a:rPr>
              <a:t>honing advanced </a:t>
            </a:r>
            <a:r>
              <a:rPr lang="en-US" dirty="0">
                <a:latin typeface="Georgia" panose="02040502050405020303" pitchFamily="18" charset="0"/>
              </a:rPr>
              <a:t>research and writing skills</a:t>
            </a:r>
          </a:p>
          <a:p>
            <a:pPr lvl="1">
              <a:lnSpc>
                <a:spcPct val="120000"/>
              </a:lnSpc>
              <a:buFont typeface="Wingdings" panose="05000000000000000000" pitchFamily="2" charset="2"/>
              <a:buChar char="v"/>
            </a:pPr>
            <a:r>
              <a:rPr lang="en-US" dirty="0">
                <a:latin typeface="Georgia" panose="02040502050405020303" pitchFamily="18" charset="0"/>
              </a:rPr>
              <a:t>Reflection on how those skills will help you in life after IC</a:t>
            </a:r>
          </a:p>
        </p:txBody>
      </p:sp>
      <p:sp>
        <p:nvSpPr>
          <p:cNvPr id="4" name="Content Placeholder 3">
            <a:extLst>
              <a:ext uri="{FF2B5EF4-FFF2-40B4-BE49-F238E27FC236}">
                <a16:creationId xmlns:a16="http://schemas.microsoft.com/office/drawing/2014/main" id="{5C42B84C-869F-5248-41FB-DC99C421B228}"/>
              </a:ext>
            </a:extLst>
          </p:cNvPr>
          <p:cNvSpPr>
            <a:spLocks noGrp="1"/>
          </p:cNvSpPr>
          <p:nvPr>
            <p:ph sz="half" idx="2"/>
          </p:nvPr>
        </p:nvSpPr>
        <p:spPr>
          <a:xfrm>
            <a:off x="6347459" y="1936751"/>
            <a:ext cx="5191397" cy="4102100"/>
          </a:xfrm>
        </p:spPr>
        <p:txBody>
          <a:bodyPr>
            <a:normAutofit fontScale="77500" lnSpcReduction="20000"/>
          </a:bodyPr>
          <a:lstStyle/>
          <a:p>
            <a:pPr>
              <a:lnSpc>
                <a:spcPct val="120000"/>
              </a:lnSpc>
              <a:buFont typeface="Wingdings" panose="05000000000000000000" pitchFamily="2" charset="2"/>
              <a:buChar char="v"/>
            </a:pPr>
            <a:r>
              <a:rPr lang="en-US" dirty="0">
                <a:latin typeface="Georgia" panose="02040502050405020303" pitchFamily="18" charset="0"/>
              </a:rPr>
              <a:t>This seminar also provides a capstone experience for History Majors. Students will reflect upon their learning in the various components of the ICC and their relation to the discipline of History.  Students will connect their undergraduate work to the potential paths they will take after graduation.</a:t>
            </a:r>
          </a:p>
          <a:p>
            <a:pPr>
              <a:lnSpc>
                <a:spcPct val="120000"/>
              </a:lnSpc>
              <a:buFont typeface="Wingdings" panose="05000000000000000000" pitchFamily="2" charset="2"/>
              <a:buChar char="v"/>
            </a:pPr>
            <a:r>
              <a:rPr lang="en-US" dirty="0">
                <a:latin typeface="Georgia" panose="02040502050405020303" pitchFamily="18" charset="0"/>
              </a:rPr>
              <a:t>By permission of instructor only.</a:t>
            </a:r>
          </a:p>
          <a:p>
            <a:endParaRPr lang="en-US" dirty="0"/>
          </a:p>
        </p:txBody>
      </p:sp>
    </p:spTree>
    <p:extLst>
      <p:ext uri="{BB962C8B-B14F-4D97-AF65-F5344CB8AC3E}">
        <p14:creationId xmlns:p14="http://schemas.microsoft.com/office/powerpoint/2010/main" val="262444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D3D64-BF9F-800B-0361-368824918989}"/>
              </a:ext>
            </a:extLst>
          </p:cNvPr>
          <p:cNvSpPr>
            <a:spLocks noGrp="1"/>
          </p:cNvSpPr>
          <p:nvPr>
            <p:ph type="title"/>
          </p:nvPr>
        </p:nvSpPr>
        <p:spPr>
          <a:xfrm>
            <a:off x="6485164" y="-1"/>
            <a:ext cx="5181600" cy="4040373"/>
          </a:xfrm>
        </p:spPr>
        <p:txBody>
          <a:bodyPr>
            <a:normAutofit fontScale="90000"/>
          </a:bodyPr>
          <a:lstStyle/>
          <a:p>
            <a:pPr algn="ctr">
              <a:lnSpc>
                <a:spcPct val="100000"/>
              </a:lnSpc>
            </a:pPr>
            <a:r>
              <a:rPr lang="en-US" sz="3600" dirty="0"/>
              <a:t>Prof. Michael Trotti</a:t>
            </a:r>
            <a:br>
              <a:rPr lang="en-US" sz="3600" dirty="0"/>
            </a:br>
            <a:r>
              <a:rPr lang="en-US" sz="3600" dirty="0"/>
              <a:t>HIST 177 </a:t>
            </a:r>
            <a:r>
              <a:rPr lang="en-US" sz="2700" dirty="0"/>
              <a:t>(1 credit)</a:t>
            </a:r>
            <a:br>
              <a:rPr lang="en-US" dirty="0"/>
            </a:br>
            <a:r>
              <a:rPr lang="en-US" sz="1600" dirty="0"/>
              <a:t> </a:t>
            </a:r>
            <a:br>
              <a:rPr lang="en-US" dirty="0"/>
            </a:br>
            <a:r>
              <a:rPr lang="en-US" b="1" i="1" dirty="0"/>
              <a:t>Voting: </a:t>
            </a:r>
            <a:br>
              <a:rPr lang="en-US" b="1" i="1" dirty="0"/>
            </a:br>
            <a:r>
              <a:rPr lang="en-US" b="1" i="1" dirty="0"/>
              <a:t>U.S. Elections in Historical Context</a:t>
            </a:r>
            <a:br>
              <a:rPr lang="en-US" dirty="0"/>
            </a:br>
            <a:r>
              <a:rPr lang="en-US" sz="2000" dirty="0"/>
              <a:t> </a:t>
            </a:r>
            <a:br>
              <a:rPr lang="en-US"/>
            </a:br>
            <a:r>
              <a:rPr lang="en-US" sz="3100"/>
              <a:t>R </a:t>
            </a:r>
            <a:r>
              <a:rPr lang="en-US" sz="3100" dirty="0"/>
              <a:t>8:35 – 09:50</a:t>
            </a:r>
            <a:br>
              <a:rPr lang="en-US" sz="1300" dirty="0"/>
            </a:br>
            <a:endParaRPr lang="en-US" sz="1300" b="1" dirty="0"/>
          </a:p>
        </p:txBody>
      </p:sp>
      <p:pic>
        <p:nvPicPr>
          <p:cNvPr id="8" name="Content Placeholder 7">
            <a:extLst>
              <a:ext uri="{FF2B5EF4-FFF2-40B4-BE49-F238E27FC236}">
                <a16:creationId xmlns:a16="http://schemas.microsoft.com/office/drawing/2014/main" id="{107D55FF-2EEE-31E4-92C4-9B0C0128CDC9}"/>
              </a:ext>
            </a:extLst>
          </p:cNvPr>
          <p:cNvPicPr>
            <a:picLocks noGrp="1" noChangeAspect="1"/>
          </p:cNvPicPr>
          <p:nvPr>
            <p:ph sz="half" idx="1"/>
          </p:nvPr>
        </p:nvPicPr>
        <p:blipFill rotWithShape="1">
          <a:blip r:embed="rId2"/>
          <a:srcRect t="1275" r="8080"/>
          <a:stretch/>
        </p:blipFill>
        <p:spPr>
          <a:xfrm>
            <a:off x="-93324" y="0"/>
            <a:ext cx="6385267" cy="6858000"/>
          </a:xfrm>
        </p:spPr>
      </p:pic>
      <p:sp>
        <p:nvSpPr>
          <p:cNvPr id="6" name="Content Placeholder 5">
            <a:extLst>
              <a:ext uri="{FF2B5EF4-FFF2-40B4-BE49-F238E27FC236}">
                <a16:creationId xmlns:a16="http://schemas.microsoft.com/office/drawing/2014/main" id="{1E272BD9-4029-599D-C6AD-B477A1220DCF}"/>
              </a:ext>
            </a:extLst>
          </p:cNvPr>
          <p:cNvSpPr>
            <a:spLocks noGrp="1"/>
          </p:cNvSpPr>
          <p:nvPr>
            <p:ph sz="half" idx="2"/>
          </p:nvPr>
        </p:nvSpPr>
        <p:spPr>
          <a:xfrm>
            <a:off x="6705598" y="3744685"/>
            <a:ext cx="5181601" cy="2841171"/>
          </a:xfrm>
        </p:spPr>
        <p:txBody>
          <a:bodyPr>
            <a:normAutofit fontScale="92500" lnSpcReduction="10000"/>
          </a:bodyPr>
          <a:lstStyle/>
          <a:p>
            <a:pPr marL="0" indent="0">
              <a:buNone/>
            </a:pPr>
            <a:endParaRPr lang="en-US" dirty="0"/>
          </a:p>
          <a:p>
            <a:pPr marL="0" indent="0">
              <a:buNone/>
            </a:pPr>
            <a:r>
              <a:rPr lang="en-US" dirty="0"/>
              <a:t>Blue Wave? Election Irregularities? What is in store for us this Fall?</a:t>
            </a:r>
          </a:p>
          <a:p>
            <a:pPr marL="0" indent="0">
              <a:buNone/>
            </a:pPr>
            <a:r>
              <a:rPr lang="en-US" dirty="0"/>
              <a:t>It is in midterm elections that change often starts (1930, 1978, 2006, 2010, 2018…).  Let’s get some context…</a:t>
            </a:r>
          </a:p>
          <a:p>
            <a:pPr marL="0" indent="0">
              <a:buNone/>
            </a:pPr>
            <a:endParaRPr lang="en-US" sz="1200" dirty="0"/>
          </a:p>
          <a:p>
            <a:pPr marL="0" indent="0">
              <a:buNone/>
            </a:pPr>
            <a:r>
              <a:rPr lang="en-US" sz="1700" dirty="0"/>
              <a:t>Trump here is pictured daring you to not take this class.</a:t>
            </a:r>
          </a:p>
        </p:txBody>
      </p:sp>
    </p:spTree>
    <p:extLst>
      <p:ext uri="{BB962C8B-B14F-4D97-AF65-F5344CB8AC3E}">
        <p14:creationId xmlns:p14="http://schemas.microsoft.com/office/powerpoint/2010/main" val="121207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321732"/>
            <a:ext cx="6594189" cy="1964266"/>
          </a:xfrm>
        </p:spPr>
        <p:txBody>
          <a:bodyPr vert="horz" lIns="91440" tIns="45720" rIns="91440" bIns="45720" rtlCol="0" anchor="ctr">
            <a:normAutofit fontScale="90000"/>
          </a:bodyPr>
          <a:lstStyle/>
          <a:p>
            <a:r>
              <a:rPr lang="en-US" sz="2400" dirty="0">
                <a:solidFill>
                  <a:srgbClr val="FFFFFF"/>
                </a:solidFill>
              </a:rPr>
              <a:t>History 209: </a:t>
            </a:r>
            <a:br>
              <a:rPr lang="en-US" sz="2400" dirty="0">
                <a:solidFill>
                  <a:srgbClr val="FFFFFF"/>
                </a:solidFill>
              </a:rPr>
            </a:br>
            <a:r>
              <a:rPr lang="en-US" sz="2700" dirty="0">
                <a:solidFill>
                  <a:srgbClr val="FFFFFF"/>
                </a:solidFill>
              </a:rPr>
              <a:t>Workers in American History:  </a:t>
            </a:r>
            <a:br>
              <a:rPr lang="en-US" sz="2700" dirty="0">
                <a:solidFill>
                  <a:srgbClr val="FFFFFF"/>
                </a:solidFill>
              </a:rPr>
            </a:br>
            <a:r>
              <a:rPr lang="en-US" sz="2700" dirty="0">
                <a:solidFill>
                  <a:srgbClr val="FFFFFF"/>
                </a:solidFill>
              </a:rPr>
              <a:t>The Story of Immigration, Race, and Class</a:t>
            </a:r>
            <a:br>
              <a:rPr lang="en-US" sz="2400" dirty="0">
                <a:solidFill>
                  <a:srgbClr val="FFFFFF"/>
                </a:solidFill>
              </a:rPr>
            </a:br>
            <a:br>
              <a:rPr lang="en-US" sz="2400" dirty="0">
                <a:solidFill>
                  <a:srgbClr val="FFFFFF"/>
                </a:solidFill>
              </a:rPr>
            </a:br>
            <a:r>
              <a:rPr lang="en-US" sz="2400" dirty="0">
                <a:solidFill>
                  <a:srgbClr val="FFFFFF"/>
                </a:solidFill>
              </a:rPr>
              <a:t>MW 8:35 – 9:50      &amp;     F 9:00 - 9:50 pm</a:t>
            </a:r>
            <a:br>
              <a:rPr lang="en-US" sz="2400" dirty="0">
                <a:solidFill>
                  <a:srgbClr val="FFFFFF"/>
                </a:solidFill>
              </a:rPr>
            </a:br>
            <a:r>
              <a:rPr lang="en-US" sz="2400" dirty="0">
                <a:solidFill>
                  <a:srgbClr val="FFFFFF"/>
                </a:solidFill>
              </a:rPr>
              <a:t>Prof. Michael Trotti</a:t>
            </a:r>
          </a:p>
        </p:txBody>
      </p:sp>
      <p:pic>
        <p:nvPicPr>
          <p:cNvPr id="8" name="Picture Placeholder 7">
            <a:extLst>
              <a:ext uri="{FF2B5EF4-FFF2-40B4-BE49-F238E27FC236}">
                <a16:creationId xmlns:a16="http://schemas.microsoft.com/office/drawing/2014/main" id="{3D0F0FBA-6731-0B47-BAA0-4E7E18CA1BEA}"/>
              </a:ext>
            </a:extLst>
          </p:cNvPr>
          <p:cNvPicPr>
            <a:picLocks noGrp="1" noChangeAspect="1"/>
          </p:cNvPicPr>
          <p:nvPr>
            <p:ph type="pic" idx="1"/>
          </p:nvPr>
        </p:nvPicPr>
        <p:blipFill rotWithShape="1">
          <a:blip r:embed="rId2"/>
          <a:srcRect t="14157" r="2" b="12544"/>
          <a:stretch/>
        </p:blipFill>
        <p:spPr>
          <a:xfrm>
            <a:off x="327547" y="2454903"/>
            <a:ext cx="7058306" cy="408025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half" idx="2"/>
          </p:nvPr>
        </p:nvSpPr>
        <p:spPr>
          <a:xfrm>
            <a:off x="8029319" y="917724"/>
            <a:ext cx="3424739" cy="5334219"/>
          </a:xfrm>
        </p:spPr>
        <p:txBody>
          <a:bodyPr vert="horz" lIns="91440" tIns="45720" rIns="91440" bIns="45720" rtlCol="0" anchor="ctr">
            <a:normAutofit/>
          </a:bodyPr>
          <a:lstStyle/>
          <a:p>
            <a:r>
              <a:rPr lang="en-US" sz="2000" dirty="0">
                <a:solidFill>
                  <a:srgbClr val="FFFFFF"/>
                </a:solidFill>
              </a:rPr>
              <a:t>This course explores:</a:t>
            </a:r>
          </a:p>
          <a:p>
            <a:pPr indent="-228600">
              <a:buFont typeface="Arial" panose="020B0604020202020204" pitchFamily="34" charset="0"/>
              <a:buChar char="•"/>
            </a:pPr>
            <a:r>
              <a:rPr lang="en-US" sz="2000" dirty="0">
                <a:solidFill>
                  <a:srgbClr val="FFFFFF"/>
                </a:solidFill>
              </a:rPr>
              <a:t>Waves of immigration and migration;</a:t>
            </a:r>
          </a:p>
          <a:p>
            <a:pPr indent="-228600">
              <a:buFont typeface="Arial" panose="020B0604020202020204" pitchFamily="34" charset="0"/>
              <a:buChar char="•"/>
            </a:pPr>
            <a:r>
              <a:rPr lang="en-US" sz="2000" dirty="0">
                <a:solidFill>
                  <a:srgbClr val="FFFFFF"/>
                </a:solidFill>
              </a:rPr>
              <a:t>America’s evolving history of race, racism, and diversity from multiple perspectives;</a:t>
            </a:r>
          </a:p>
          <a:p>
            <a:pPr indent="-228600">
              <a:buFont typeface="Arial" panose="020B0604020202020204" pitchFamily="34" charset="0"/>
              <a:buChar char="•"/>
            </a:pPr>
            <a:r>
              <a:rPr lang="en-US" sz="2000" dirty="0">
                <a:solidFill>
                  <a:srgbClr val="FFFFFF"/>
                </a:solidFill>
              </a:rPr>
              <a:t>Unions, anti-labor violence, and the rise (and fall) of the American working class;</a:t>
            </a:r>
          </a:p>
          <a:p>
            <a:pPr indent="-228600">
              <a:buFont typeface="Arial" panose="020B0604020202020204" pitchFamily="34" charset="0"/>
              <a:buChar char="•"/>
            </a:pPr>
            <a:r>
              <a:rPr lang="en-US" sz="2000" dirty="0">
                <a:solidFill>
                  <a:srgbClr val="FFFFFF"/>
                </a:solidFill>
              </a:rPr>
              <a:t>A family history paper, linking students’ own family histories to our historical themes.</a:t>
            </a:r>
          </a:p>
          <a:p>
            <a:endParaRPr lang="en-US" sz="2000" dirty="0">
              <a:solidFill>
                <a:srgbClr val="FFFFFF"/>
              </a:solidFill>
            </a:endParaRPr>
          </a:p>
          <a:p>
            <a:r>
              <a:rPr lang="en-US" sz="2000" dirty="0">
                <a:solidFill>
                  <a:srgbClr val="FFFFFF"/>
                </a:solidFill>
              </a:rPr>
              <a:t>[Image: Ellis Island]</a:t>
            </a:r>
          </a:p>
        </p:txBody>
      </p:sp>
    </p:spTree>
    <p:extLst>
      <p:ext uri="{BB962C8B-B14F-4D97-AF65-F5344CB8AC3E}">
        <p14:creationId xmlns:p14="http://schemas.microsoft.com/office/powerpoint/2010/main" val="3553706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1699" y="713232"/>
            <a:ext cx="5262299" cy="1197864"/>
          </a:xfrm>
        </p:spPr>
        <p:txBody>
          <a:bodyPr vert="horz" lIns="91440" tIns="45720" rIns="91440" bIns="45720" rtlCol="0" anchor="ctr">
            <a:normAutofit/>
          </a:bodyPr>
          <a:lstStyle/>
          <a:p>
            <a:r>
              <a:rPr lang="en-US" sz="2400" dirty="0"/>
              <a:t>History 307  </a:t>
            </a:r>
            <a:br>
              <a:rPr lang="en-US" sz="2400" dirty="0"/>
            </a:br>
            <a:r>
              <a:rPr lang="en-US" sz="2400" dirty="0"/>
              <a:t>Prof. Michael Trotti  </a:t>
            </a:r>
            <a:br>
              <a:rPr lang="en-US" sz="2400" dirty="0"/>
            </a:br>
            <a:r>
              <a:rPr lang="en-US" sz="2400" dirty="0"/>
              <a:t>MW, 2:00-3:15    &amp;     F, 2:00-2:50</a:t>
            </a:r>
          </a:p>
        </p:txBody>
      </p:sp>
      <p:pic>
        <p:nvPicPr>
          <p:cNvPr id="5" name="Picture Placeholder 4" descr="HaltHunWWI.jpg"/>
          <p:cNvPicPr>
            <a:picLocks noGrp="1" noChangeAspect="1"/>
          </p:cNvPicPr>
          <p:nvPr>
            <p:ph type="pic" idx="1"/>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3590" r="-3" b="-3"/>
          <a:stretch/>
        </p:blipFill>
        <p:spPr>
          <a:xfrm>
            <a:off x="0" y="10"/>
            <a:ext cx="5495089" cy="6857990"/>
          </a:xfrm>
          <a:prstGeom prst="rect">
            <a:avLst/>
          </a:prstGeom>
          <a:solidFill>
            <a:srgbClr val="FF0000"/>
          </a:solidFill>
        </p:spPr>
      </p:pic>
      <p:cxnSp>
        <p:nvCxnSpPr>
          <p:cNvPr id="12" name="Straight Connector 11">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5594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half" idx="2"/>
          </p:nvPr>
        </p:nvSpPr>
        <p:spPr>
          <a:xfrm>
            <a:off x="6421700" y="2048256"/>
            <a:ext cx="5154168" cy="4123944"/>
          </a:xfrm>
        </p:spPr>
        <p:txBody>
          <a:bodyPr vert="horz" lIns="91440" tIns="45720" rIns="91440" bIns="45720" rtlCol="0" anchor="t">
            <a:normAutofit fontScale="92500" lnSpcReduction="20000"/>
          </a:bodyPr>
          <a:lstStyle/>
          <a:p>
            <a:endParaRPr lang="en-US" sz="2200" dirty="0"/>
          </a:p>
          <a:p>
            <a:pPr algn="ctr"/>
            <a:r>
              <a:rPr lang="en-US" sz="2800" b="1" i="1" dirty="0"/>
              <a:t>The U.S. </a:t>
            </a:r>
          </a:p>
          <a:p>
            <a:pPr algn="ctr"/>
            <a:r>
              <a:rPr lang="en-US" sz="2800" b="1" i="1" dirty="0"/>
              <a:t>in the Age of </a:t>
            </a:r>
          </a:p>
          <a:p>
            <a:pPr algn="ctr"/>
            <a:r>
              <a:rPr lang="en-US" sz="2800" b="1" i="1" dirty="0"/>
              <a:t>Global Crisis, 1914-45</a:t>
            </a:r>
          </a:p>
          <a:p>
            <a:r>
              <a:rPr lang="en-US" sz="2200" dirty="0"/>
              <a:t> </a:t>
            </a:r>
          </a:p>
          <a:p>
            <a:pPr marL="1257300" lvl="2" indent="-342900">
              <a:buFont typeface="Wingdings" panose="020B0604020202020204" pitchFamily="34" charset="0"/>
              <a:buChar char="§"/>
            </a:pPr>
            <a:r>
              <a:rPr lang="en-US" sz="1800" dirty="0"/>
              <a:t>WWI;</a:t>
            </a:r>
            <a:endParaRPr lang="en-US" dirty="0">
              <a:cs typeface="Calibri" panose="020F0502020204030204"/>
            </a:endParaRPr>
          </a:p>
          <a:p>
            <a:pPr marL="1257300" lvl="2" indent="-342900">
              <a:buFont typeface="Wingdings" panose="020B0604020202020204" pitchFamily="34" charset="0"/>
              <a:buChar char="§"/>
            </a:pPr>
            <a:r>
              <a:rPr lang="en-US" sz="1800" dirty="0"/>
              <a:t>"</a:t>
            </a:r>
            <a:r>
              <a:rPr lang="en-US" sz="1800" dirty="0" err="1"/>
              <a:t>Roarin</a:t>
            </a:r>
            <a:r>
              <a:rPr lang="en-US" sz="1800" dirty="0"/>
              <a:t>'" 1920s; </a:t>
            </a:r>
            <a:endParaRPr lang="en-US" dirty="0">
              <a:cs typeface="Calibri" panose="020F0502020204030204"/>
            </a:endParaRPr>
          </a:p>
          <a:p>
            <a:pPr marL="1257300" lvl="2" indent="-342900">
              <a:buFont typeface="Wingdings" panose="020B0604020202020204" pitchFamily="34" charset="0"/>
              <a:buChar char="§"/>
            </a:pPr>
            <a:r>
              <a:rPr lang="en-US" sz="1800" dirty="0"/>
              <a:t>Great Depression; and </a:t>
            </a:r>
            <a:endParaRPr lang="en-US" dirty="0">
              <a:cs typeface="Calibri" panose="020F0502020204030204"/>
            </a:endParaRPr>
          </a:p>
          <a:p>
            <a:pPr marL="1257300" lvl="2" indent="-342900">
              <a:buFont typeface="Wingdings" panose="020B0604020202020204" pitchFamily="34" charset="0"/>
              <a:buChar char="§"/>
            </a:pPr>
            <a:r>
              <a:rPr lang="en-US" sz="1800" dirty="0"/>
              <a:t>WWII.</a:t>
            </a:r>
            <a:endParaRPr lang="en-US" dirty="0">
              <a:cs typeface="Calibri"/>
            </a:endParaRPr>
          </a:p>
          <a:p>
            <a:endParaRPr lang="en-US" sz="2200" dirty="0">
              <a:cs typeface="Calibri" panose="020F0502020204030204"/>
            </a:endParaRPr>
          </a:p>
          <a:p>
            <a:r>
              <a:rPr lang="en-US" sz="2200" dirty="0">
                <a:cs typeface="Calibri" panose="020F0502020204030204"/>
              </a:rPr>
              <a:t>In hardly a generation, the United States was transformed in ways that continue to define our national experience.</a:t>
            </a:r>
          </a:p>
          <a:p>
            <a:endParaRPr lang="en-US" sz="2200" dirty="0"/>
          </a:p>
        </p:txBody>
      </p:sp>
    </p:spTree>
    <p:extLst>
      <p:ext uri="{BB962C8B-B14F-4D97-AF65-F5344CB8AC3E}">
        <p14:creationId xmlns:p14="http://schemas.microsoft.com/office/powerpoint/2010/main" val="25576478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p:cNvSpPr>
            <a:spLocks noGrp="1"/>
          </p:cNvSpPr>
          <p:nvPr>
            <p:ph type="title"/>
          </p:nvPr>
        </p:nvSpPr>
        <p:spPr>
          <a:xfrm>
            <a:off x="734664" y="450222"/>
            <a:ext cx="3361677" cy="4235636"/>
          </a:xfrm>
        </p:spPr>
        <p:txBody>
          <a:bodyPr vert="horz" lIns="91440" tIns="45720" rIns="91440" bIns="45720" rtlCol="0" anchor="ctr">
            <a:normAutofit fontScale="90000"/>
          </a:bodyPr>
          <a:lstStyle/>
          <a:p>
            <a:r>
              <a:rPr lang="en-US" sz="4600" dirty="0">
                <a:solidFill>
                  <a:srgbClr val="FFFFFF"/>
                </a:solidFill>
              </a:rPr>
              <a:t>Modern Latin America </a:t>
            </a:r>
            <a:br>
              <a:rPr lang="en-US" sz="4600" dirty="0">
                <a:solidFill>
                  <a:srgbClr val="FFFFFF"/>
                </a:solidFill>
              </a:rPr>
            </a:br>
            <a:r>
              <a:rPr lang="en-US" sz="4600" dirty="0">
                <a:solidFill>
                  <a:srgbClr val="FFFFFF"/>
                </a:solidFill>
              </a:rPr>
              <a:t>(HIST 234)</a:t>
            </a:r>
            <a:br>
              <a:rPr lang="en-US" sz="4600" dirty="0">
                <a:solidFill>
                  <a:srgbClr val="FFFFFF"/>
                </a:solidFill>
              </a:rPr>
            </a:br>
            <a:r>
              <a:rPr lang="en-US" sz="4600" dirty="0">
                <a:solidFill>
                  <a:srgbClr val="FFFFFF"/>
                </a:solidFill>
              </a:rPr>
              <a:t>M 3:00-3:50 &amp;</a:t>
            </a:r>
            <a:br>
              <a:rPr lang="en-US" sz="4600" dirty="0">
                <a:solidFill>
                  <a:srgbClr val="FFFFFF"/>
                </a:solidFill>
              </a:rPr>
            </a:br>
            <a:r>
              <a:rPr lang="en-US" sz="4600" dirty="0">
                <a:solidFill>
                  <a:srgbClr val="FFFFFF"/>
                </a:solidFill>
              </a:rPr>
              <a:t>TR 1:00-2:15 </a:t>
            </a:r>
            <a:br>
              <a:rPr lang="en-US" sz="4600" dirty="0">
                <a:solidFill>
                  <a:srgbClr val="FFFFFF"/>
                </a:solidFill>
              </a:rPr>
            </a:br>
            <a:br>
              <a:rPr lang="en-US" sz="4600" dirty="0">
                <a:solidFill>
                  <a:srgbClr val="FFFFFF"/>
                </a:solidFill>
              </a:rPr>
            </a:br>
            <a:r>
              <a:rPr lang="en-US" sz="4000" dirty="0">
                <a:solidFill>
                  <a:srgbClr val="FFFFFF"/>
                </a:solidFill>
              </a:rPr>
              <a:t>Professor Ablard</a:t>
            </a:r>
          </a:p>
        </p:txBody>
      </p:sp>
      <p:sp>
        <p:nvSpPr>
          <p:cNvPr id="73"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95737"/>
          </a:solidFill>
          <a:ln w="25400">
            <a:solidFill>
              <a:srgbClr val="495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1026" name="Picture 2" descr="Image result for regreso del malon"/>
          <p:cNvPicPr>
            <a:picLocks noChangeAspect="1" noChangeArrowheads="1"/>
          </p:cNvPicPr>
          <p:nvPr/>
        </p:nvPicPr>
        <p:blipFill rotWithShape="1">
          <a:blip r:embed="rId2">
            <a:extLst>
              <a:ext uri="{28A0092B-C50C-407E-A947-70E740481C1C}">
                <a14:useLocalDpi xmlns:a14="http://schemas.microsoft.com/office/drawing/2010/main" val="0"/>
              </a:ext>
            </a:extLst>
          </a:blip>
          <a:srcRect r="21099"/>
          <a:stretch/>
        </p:blipFill>
        <p:spPr bwMode="auto">
          <a:xfrm>
            <a:off x="4517401" y="450221"/>
            <a:ext cx="7203993" cy="59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1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8A7B-3CA3-A04A-9F8F-A3133812BAF1}"/>
              </a:ext>
            </a:extLst>
          </p:cNvPr>
          <p:cNvSpPr>
            <a:spLocks noGrp="1"/>
          </p:cNvSpPr>
          <p:nvPr>
            <p:ph type="title"/>
          </p:nvPr>
        </p:nvSpPr>
        <p:spPr>
          <a:xfrm>
            <a:off x="6979314" y="1396289"/>
            <a:ext cx="4375586" cy="1325563"/>
          </a:xfrm>
        </p:spPr>
        <p:txBody>
          <a:bodyPr vert="horz" lIns="91440" tIns="45720" rIns="91440" bIns="45720" rtlCol="0" anchor="ctr">
            <a:normAutofit fontScale="90000"/>
          </a:bodyPr>
          <a:lstStyle/>
          <a:p>
            <a:r>
              <a:rPr lang="en-US" sz="2100" kern="1200" dirty="0">
                <a:solidFill>
                  <a:schemeClr val="tx1"/>
                </a:solidFill>
                <a:latin typeface="+mj-lt"/>
                <a:ea typeface="+mj-ea"/>
                <a:cs typeface="+mj-cs"/>
              </a:rPr>
              <a:t>History 380</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A Global History of Lies</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Professor Ablard</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M 4:00 - 4:50</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TR 3:00 - 4:15</a:t>
            </a:r>
          </a:p>
        </p:txBody>
      </p:sp>
      <p:sp>
        <p:nvSpPr>
          <p:cNvPr id="18" name="Freeform: Shape 17">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12">
            <a:extLst>
              <a:ext uri="{FF2B5EF4-FFF2-40B4-BE49-F238E27FC236}">
                <a16:creationId xmlns:a16="http://schemas.microsoft.com/office/drawing/2014/main" id="{58327FF5-DB8E-9943-BD88-EC26333A0817}"/>
              </a:ext>
            </a:extLst>
          </p:cNvPr>
          <p:cNvPicPr>
            <a:picLocks noGrp="1" noChangeAspect="1"/>
          </p:cNvPicPr>
          <p:nvPr>
            <p:ph idx="1"/>
          </p:nvPr>
        </p:nvPicPr>
        <p:blipFill rotWithShape="1">
          <a:blip r:embed="rId2"/>
          <a:srcRect t="11193" r="-4" b="28305"/>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22" name="Freeform: Shape 21">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0F83A4-8D89-4A41-918F-4DF9A13D027F}"/>
              </a:ext>
            </a:extLst>
          </p:cNvPr>
          <p:cNvPicPr>
            <a:picLocks noChangeAspect="1"/>
          </p:cNvPicPr>
          <p:nvPr/>
        </p:nvPicPr>
        <p:blipFill rotWithShape="1">
          <a:blip r:embed="rId3"/>
          <a:srcRect l="17126" r="26623" b="-3"/>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7" name="Picture 6">
            <a:extLst>
              <a:ext uri="{FF2B5EF4-FFF2-40B4-BE49-F238E27FC236}">
                <a16:creationId xmlns:a16="http://schemas.microsoft.com/office/drawing/2014/main" id="{43DB2E3C-736E-A84A-B693-05CB4D123B19}"/>
              </a:ext>
            </a:extLst>
          </p:cNvPr>
          <p:cNvPicPr>
            <a:picLocks noChangeAspect="1"/>
          </p:cNvPicPr>
          <p:nvPr/>
        </p:nvPicPr>
        <p:blipFill rotWithShape="1">
          <a:blip r:embed="rId4"/>
          <a:srcRect l="8429" r="3924"/>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9" name="Picture 8">
            <a:extLst>
              <a:ext uri="{FF2B5EF4-FFF2-40B4-BE49-F238E27FC236}">
                <a16:creationId xmlns:a16="http://schemas.microsoft.com/office/drawing/2014/main" id="{D50235BB-8BB2-9944-A465-31CEE3440173}"/>
              </a:ext>
            </a:extLst>
          </p:cNvPr>
          <p:cNvPicPr>
            <a:picLocks noChangeAspect="1"/>
          </p:cNvPicPr>
          <p:nvPr/>
        </p:nvPicPr>
        <p:blipFill rotWithShape="1">
          <a:blip r:embed="rId5"/>
          <a:srcRect l="1328" r="15081" b="4"/>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4" name="Text Placeholder 3">
            <a:extLst>
              <a:ext uri="{FF2B5EF4-FFF2-40B4-BE49-F238E27FC236}">
                <a16:creationId xmlns:a16="http://schemas.microsoft.com/office/drawing/2014/main" id="{EA11473A-422F-E440-8E3F-E6FE4737996E}"/>
              </a:ext>
            </a:extLst>
          </p:cNvPr>
          <p:cNvSpPr>
            <a:spLocks noGrp="1"/>
          </p:cNvSpPr>
          <p:nvPr>
            <p:ph type="body" sz="half" idx="2"/>
          </p:nvPr>
        </p:nvSpPr>
        <p:spPr>
          <a:xfrm>
            <a:off x="6979313" y="2871982"/>
            <a:ext cx="4375579" cy="3100193"/>
          </a:xfrm>
        </p:spPr>
        <p:txBody>
          <a:bodyPr vert="horz" lIns="91440" tIns="45720" rIns="91440" bIns="45720" rtlCol="0" anchor="t">
            <a:normAutofit/>
          </a:bodyPr>
          <a:lstStyle/>
          <a:p>
            <a:pPr indent="-228600">
              <a:buFont typeface="Arial" panose="020B0604020202020204" pitchFamily="34" charset="0"/>
              <a:buChar char="•"/>
            </a:pPr>
            <a:r>
              <a:rPr lang="en-US" sz="1700"/>
              <a:t>Considers how a confluence of technological, economic, political and social forces have reshaped the contours and possibilities of misinformation and disinformation and their role in the development of rumors, conspiracy theories, and hoaxes. Focusing on Europe, the United States, and Latin America, we will trace the arc of conspiratorial thinking and rumors from the European Wars of Religion to the era of Trump, Putin, Bolsonaro, Orban, and Erdogan. This course counts toward the global requirement for department majors.</a:t>
            </a:r>
          </a:p>
        </p:txBody>
      </p:sp>
    </p:spTree>
    <p:extLst>
      <p:ext uri="{BB962C8B-B14F-4D97-AF65-F5344CB8AC3E}">
        <p14:creationId xmlns:p14="http://schemas.microsoft.com/office/powerpoint/2010/main" val="293145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7770" y="3429001"/>
            <a:ext cx="8314174" cy="1153885"/>
          </a:xfrm>
        </p:spPr>
        <p:txBody>
          <a:bodyPr>
            <a:noAutofit/>
          </a:bodyPr>
          <a:lstStyle/>
          <a:p>
            <a:pPr algn="ctr"/>
            <a:r>
              <a:rPr lang="en-US" sz="2400" b="1" dirty="0">
                <a:latin typeface="Georgia" panose="02040502050405020303" pitchFamily="18" charset="0"/>
              </a:rPr>
              <a:t>History 181:  Becoming Global: The World to 1500</a:t>
            </a:r>
            <a:br>
              <a:rPr lang="en-US" sz="2400" b="1" dirty="0">
                <a:latin typeface="Georgia" panose="02040502050405020303" pitchFamily="18" charset="0"/>
              </a:rPr>
            </a:br>
            <a:r>
              <a:rPr lang="en-US" sz="2400" b="1" dirty="0">
                <a:latin typeface="Georgia" panose="02040502050405020303" pitchFamily="18" charset="0"/>
              </a:rPr>
              <a:t>Prof. Jason Freitag</a:t>
            </a:r>
            <a:br>
              <a:rPr lang="en-US" sz="2400" b="1" dirty="0">
                <a:latin typeface="Georgia" panose="02040502050405020303" pitchFamily="18" charset="0"/>
              </a:rPr>
            </a:br>
            <a:r>
              <a:rPr lang="en-US" sz="2400" b="1" dirty="0">
                <a:latin typeface="Georgia" panose="02040502050405020303" pitchFamily="18" charset="0"/>
              </a:rPr>
              <a:t>TR 1:00-2:15  &amp; W 3:00-3:50 </a:t>
            </a:r>
          </a:p>
        </p:txBody>
      </p:sp>
      <p:sp>
        <p:nvSpPr>
          <p:cNvPr id="3" name="Content Placeholder 2"/>
          <p:cNvSpPr>
            <a:spLocks noGrp="1"/>
          </p:cNvSpPr>
          <p:nvPr>
            <p:ph type="body" sz="half" idx="2"/>
          </p:nvPr>
        </p:nvSpPr>
        <p:spPr>
          <a:xfrm>
            <a:off x="1689470" y="4582886"/>
            <a:ext cx="8714761" cy="1994860"/>
          </a:xfrm>
        </p:spPr>
        <p:txBody>
          <a:bodyPr>
            <a:normAutofit/>
          </a:bodyPr>
          <a:lstStyle/>
          <a:p>
            <a:r>
              <a:rPr lang="en-US" sz="1900" dirty="0">
                <a:latin typeface="Georgia" panose="02040502050405020303" pitchFamily="18" charset="0"/>
              </a:rPr>
              <a:t>This course covers the emergence and development of world civilizations from prehistoric times to approximately 1500 CE. Students will become familiar with the development of and interactions between peoples, states, civilizations, and empires. A few themes include: the evolution of different socio-political organizations, cultural encounters in various forms, gender and family, and the development of intellectual ideas and world religions</a:t>
            </a:r>
            <a:r>
              <a:rPr lang="en-US" dirty="0">
                <a:latin typeface="Georgia" panose="02040502050405020303" pitchFamily="18" charset="0"/>
              </a:rPr>
              <a:t>.</a:t>
            </a:r>
          </a:p>
          <a:p>
            <a:pPr algn="l"/>
            <a:endParaRPr lang="en-US" dirty="0"/>
          </a:p>
        </p:txBody>
      </p:sp>
      <p:pic>
        <p:nvPicPr>
          <p:cNvPr id="4" name="Picture 3"/>
          <p:cNvPicPr>
            <a:picLocks noChangeAspect="1"/>
          </p:cNvPicPr>
          <p:nvPr/>
        </p:nvPicPr>
        <p:blipFill>
          <a:blip r:embed="rId2"/>
          <a:stretch>
            <a:fillRect/>
          </a:stretch>
        </p:blipFill>
        <p:spPr>
          <a:xfrm>
            <a:off x="6307016" y="280255"/>
            <a:ext cx="4097214" cy="2304683"/>
          </a:xfrm>
          <a:prstGeom prst="rect">
            <a:avLst/>
          </a:prstGeom>
        </p:spPr>
      </p:pic>
      <p:pic>
        <p:nvPicPr>
          <p:cNvPr id="5" name="Picture 4"/>
          <p:cNvPicPr>
            <a:picLocks noChangeAspect="1"/>
          </p:cNvPicPr>
          <p:nvPr/>
        </p:nvPicPr>
        <p:blipFill>
          <a:blip r:embed="rId3"/>
          <a:stretch>
            <a:fillRect/>
          </a:stretch>
        </p:blipFill>
        <p:spPr>
          <a:xfrm>
            <a:off x="1689469" y="280254"/>
            <a:ext cx="4466492" cy="3099792"/>
          </a:xfrm>
          <a:prstGeom prst="rect">
            <a:avLst/>
          </a:prstGeom>
        </p:spPr>
      </p:pic>
    </p:spTree>
    <p:extLst>
      <p:ext uri="{BB962C8B-B14F-4D97-AF65-F5344CB8AC3E}">
        <p14:creationId xmlns:p14="http://schemas.microsoft.com/office/powerpoint/2010/main" val="58205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p:cNvSpPr>
            <a:spLocks noGrp="1"/>
          </p:cNvSpPr>
          <p:nvPr>
            <p:ph type="title"/>
          </p:nvPr>
        </p:nvSpPr>
        <p:spPr>
          <a:xfrm>
            <a:off x="524256" y="321732"/>
            <a:ext cx="6594189" cy="1964266"/>
          </a:xfrm>
        </p:spPr>
        <p:txBody>
          <a:bodyPr vert="horz" lIns="91440" tIns="45720" rIns="91440" bIns="45720" rtlCol="0" anchor="ctr">
            <a:normAutofit fontScale="90000"/>
          </a:bodyPr>
          <a:lstStyle/>
          <a:p>
            <a:r>
              <a:rPr lang="en-US" sz="3700" dirty="0">
                <a:solidFill>
                  <a:srgbClr val="FFFFFF"/>
                </a:solidFill>
              </a:rPr>
              <a:t>Prof. Freitag </a:t>
            </a:r>
            <a:br>
              <a:rPr lang="en-US" sz="3700" dirty="0">
                <a:solidFill>
                  <a:srgbClr val="FFFFFF"/>
                </a:solidFill>
              </a:rPr>
            </a:br>
            <a:r>
              <a:rPr lang="en-US" sz="3700" dirty="0">
                <a:solidFill>
                  <a:srgbClr val="FFFFFF"/>
                </a:solidFill>
              </a:rPr>
              <a:t>HIST 223</a:t>
            </a:r>
            <a:br>
              <a:rPr lang="en-US" sz="3700" dirty="0">
                <a:solidFill>
                  <a:srgbClr val="FFFFFF"/>
                </a:solidFill>
              </a:rPr>
            </a:br>
            <a:r>
              <a:rPr lang="en-US" sz="3700" dirty="0">
                <a:solidFill>
                  <a:srgbClr val="FFFFFF"/>
                </a:solidFill>
              </a:rPr>
              <a:t>The British Empire</a:t>
            </a:r>
            <a:br>
              <a:rPr lang="en-US" sz="3700" dirty="0">
                <a:solidFill>
                  <a:srgbClr val="FFFFFF"/>
                </a:solidFill>
              </a:rPr>
            </a:br>
            <a:r>
              <a:rPr lang="en-US" sz="3700" dirty="0">
                <a:solidFill>
                  <a:srgbClr val="FFFFFF"/>
                </a:solidFill>
              </a:rPr>
              <a:t>TR 3:00-4:15 &amp; W 4:00-4:50</a:t>
            </a:r>
          </a:p>
        </p:txBody>
      </p:sp>
      <p:pic>
        <p:nvPicPr>
          <p:cNvPr id="12" name="Picture Placeholder 11"/>
          <p:cNvPicPr>
            <a:picLocks noGrp="1" noChangeAspect="1"/>
          </p:cNvPicPr>
          <p:nvPr>
            <p:ph type="pic" idx="1"/>
          </p:nvPr>
        </p:nvPicPr>
        <p:blipFill rotWithShape="1">
          <a:blip r:embed="rId2"/>
          <a:srcRect r="1" b="12414"/>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10"/>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300">
                <a:solidFill>
                  <a:srgbClr val="FFFFFF"/>
                </a:solidFill>
              </a:rPr>
              <a:t>.This course will examine how and why Great Britain (a country half the size of France) acquired such a vast empire. The class will look at the scope of the empire – settlements and colonies in North America, Australia, New Zealand and South Africa; dependencies and protectorates in Africa and the Middle East; and finally the jewel in the imperial crown, India – and how the populations in both Britain and the colonized regions responded when faced with this empire. The class will also examine the technologies of power that enabled Britain to administer such a large area, and the ways in which imperial power was implicated in the construction of knowledge that introduced many of these places to a European audience, and formed the original basis of modern scholarship on much of the world. Finally, the course will focus on the dissolution of the empire in the twentieth century and the post-colonial legacy that continues to shape these former imperial possessions, as well as the modern British state. Counts towards the global history requirement for history department majors.</a:t>
            </a:r>
          </a:p>
        </p:txBody>
      </p:sp>
    </p:spTree>
    <p:extLst>
      <p:ext uri="{BB962C8B-B14F-4D97-AF65-F5344CB8AC3E}">
        <p14:creationId xmlns:p14="http://schemas.microsoft.com/office/powerpoint/2010/main" val="22038677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9940" y="365124"/>
            <a:ext cx="6172200" cy="1828800"/>
          </a:xfrm>
        </p:spPr>
        <p:txBody>
          <a:bodyPr vert="horz" lIns="91440" tIns="45720" rIns="91440" bIns="45720" rtlCol="0" anchor="ctr">
            <a:normAutofit fontScale="90000"/>
          </a:bodyPr>
          <a:lstStyle/>
          <a:p>
            <a:r>
              <a:rPr lang="en-US" sz="2100" dirty="0"/>
              <a:t>History 101: Before Europe:  Cultures of the Premodern West</a:t>
            </a:r>
            <a:br>
              <a:rPr lang="en-US" sz="2100" dirty="0"/>
            </a:br>
            <a:r>
              <a:rPr lang="en-US" sz="2100" dirty="0"/>
              <a:t>3 credits</a:t>
            </a:r>
            <a:br>
              <a:rPr lang="en-US" sz="2100" dirty="0"/>
            </a:br>
            <a:br>
              <a:rPr lang="en-US" sz="2100" dirty="0"/>
            </a:br>
            <a:r>
              <a:rPr lang="en-US" sz="2100" dirty="0"/>
              <a:t>Prof. Klemm   </a:t>
            </a:r>
            <a:br>
              <a:rPr lang="en-US" sz="2100" dirty="0"/>
            </a:br>
            <a:r>
              <a:rPr lang="en-US" sz="2100" dirty="0"/>
              <a:t>MW 10:00 - 11:15  </a:t>
            </a:r>
            <a:r>
              <a:rPr lang="en-US" sz="2100" i="1" dirty="0"/>
              <a:t>or</a:t>
            </a:r>
            <a:br>
              <a:rPr lang="en-US" sz="2100" dirty="0"/>
            </a:br>
            <a:r>
              <a:rPr lang="en-US" sz="2100" dirty="0"/>
              <a:t>MW 2:00 - 3:15</a:t>
            </a: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2447"/>
          <a:stretch/>
        </p:blipFill>
        <p:spPr>
          <a:xfrm>
            <a:off x="20" y="10"/>
            <a:ext cx="4639713" cy="6857990"/>
          </a:xfrm>
          <a:prstGeom prst="rect">
            <a:avLst/>
          </a:prstGeom>
        </p:spPr>
      </p:pic>
      <p:sp>
        <p:nvSpPr>
          <p:cNvPr id="7" name="Text Placeholder 6"/>
          <p:cNvSpPr>
            <a:spLocks noGrp="1"/>
          </p:cNvSpPr>
          <p:nvPr>
            <p:ph type="body" sz="half" idx="2"/>
          </p:nvPr>
        </p:nvSpPr>
        <p:spPr>
          <a:xfrm>
            <a:off x="5069940" y="2322576"/>
            <a:ext cx="6172200" cy="3858768"/>
          </a:xfrm>
        </p:spPr>
        <p:txBody>
          <a:bodyPr vert="horz" lIns="91440" tIns="45720" rIns="91440" bIns="45720" rtlCol="0">
            <a:normAutofit/>
          </a:bodyPr>
          <a:lstStyle/>
          <a:p>
            <a:pPr indent="-228600">
              <a:buFont typeface="Arial" panose="020B0604020202020204" pitchFamily="34" charset="0"/>
              <a:buChar char="•"/>
            </a:pPr>
            <a:r>
              <a:rPr lang="en-US" sz="2400" dirty="0"/>
              <a:t>This course examines a selection of cultures from the beginnings of Western civilization in ancient Greece into the sixteenth century. </a:t>
            </a:r>
          </a:p>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t>This course also has two ICC designations: Power and Justice and Identities. </a:t>
            </a:r>
          </a:p>
        </p:txBody>
      </p:sp>
    </p:spTree>
    <p:extLst>
      <p:ext uri="{BB962C8B-B14F-4D97-AF65-F5344CB8AC3E}">
        <p14:creationId xmlns:p14="http://schemas.microsoft.com/office/powerpoint/2010/main" val="48848273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7C1D-652B-CBFA-CA1E-AF03F762B421}"/>
              </a:ext>
            </a:extLst>
          </p:cNvPr>
          <p:cNvSpPr>
            <a:spLocks noGrp="1"/>
          </p:cNvSpPr>
          <p:nvPr>
            <p:ph type="title"/>
          </p:nvPr>
        </p:nvSpPr>
        <p:spPr>
          <a:xfrm>
            <a:off x="515816" y="424318"/>
            <a:ext cx="3755658" cy="535260"/>
          </a:xfrm>
          <a:solidFill>
            <a:srgbClr val="E6D5F3"/>
          </a:solidFill>
        </p:spPr>
        <p:txBody>
          <a:bodyPr/>
          <a:lstStyle/>
          <a:p>
            <a:r>
              <a:rPr lang="en-US" b="1" dirty="0"/>
              <a:t>Prof. Amanda McGee</a:t>
            </a:r>
          </a:p>
        </p:txBody>
      </p:sp>
      <p:pic>
        <p:nvPicPr>
          <p:cNvPr id="6" name="Picture Placeholder 5" descr="A group of people in a park&#10;&#10;AI-generated content may be incorrect.">
            <a:extLst>
              <a:ext uri="{FF2B5EF4-FFF2-40B4-BE49-F238E27FC236}">
                <a16:creationId xmlns:a16="http://schemas.microsoft.com/office/drawing/2014/main" id="{9BB8E260-A7BE-0765-40AF-40086D62EB35}"/>
              </a:ext>
            </a:extLst>
          </p:cNvPr>
          <p:cNvPicPr>
            <a:picLocks noGrp="1" noChangeAspect="1"/>
          </p:cNvPicPr>
          <p:nvPr>
            <p:ph type="pic" idx="1"/>
          </p:nvPr>
        </p:nvPicPr>
        <p:blipFill>
          <a:blip r:embed="rId2"/>
          <a:srcRect t="1467" b="1467"/>
          <a:stretch>
            <a:fillRect/>
          </a:stretch>
        </p:blipFill>
        <p:spPr>
          <a:xfrm>
            <a:off x="4782253" y="328247"/>
            <a:ext cx="7255643" cy="6107722"/>
          </a:xfrm>
        </p:spPr>
      </p:pic>
      <p:sp>
        <p:nvSpPr>
          <p:cNvPr id="4" name="Text Placeholder 3">
            <a:extLst>
              <a:ext uri="{FF2B5EF4-FFF2-40B4-BE49-F238E27FC236}">
                <a16:creationId xmlns:a16="http://schemas.microsoft.com/office/drawing/2014/main" id="{D11D1DAA-D5A2-E5B3-7F78-F70252044AE7}"/>
              </a:ext>
            </a:extLst>
          </p:cNvPr>
          <p:cNvSpPr>
            <a:spLocks noGrp="1"/>
          </p:cNvSpPr>
          <p:nvPr>
            <p:ph type="body" sz="half" idx="2"/>
          </p:nvPr>
        </p:nvSpPr>
        <p:spPr>
          <a:xfrm>
            <a:off x="351692" y="2239108"/>
            <a:ext cx="4079631" cy="2438400"/>
          </a:xfrm>
          <a:solidFill>
            <a:srgbClr val="E6D5F3"/>
          </a:solidFill>
        </p:spPr>
        <p:txBody>
          <a:bodyPr>
            <a:normAutofit fontScale="92500" lnSpcReduction="10000"/>
          </a:bodyPr>
          <a:lstStyle/>
          <a:p>
            <a:pPr algn="ctr"/>
            <a:r>
              <a:rPr lang="en-US" sz="3200" dirty="0"/>
              <a:t>HIST 111</a:t>
            </a:r>
            <a:br>
              <a:rPr lang="en-US" sz="3200" dirty="0"/>
            </a:br>
            <a:r>
              <a:rPr lang="en-US" sz="3200" dirty="0"/>
              <a:t>U.S. History to 1877</a:t>
            </a:r>
          </a:p>
          <a:p>
            <a:pPr algn="ctr"/>
            <a:endParaRPr lang="en-US" sz="3200" dirty="0"/>
          </a:p>
          <a:p>
            <a:pPr algn="ctr"/>
            <a:r>
              <a:rPr lang="en-US" sz="3200" dirty="0"/>
              <a:t>MW 8:35 – 9:50 &amp;</a:t>
            </a:r>
          </a:p>
          <a:p>
            <a:pPr algn="ctr"/>
            <a:r>
              <a:rPr lang="en-US" sz="3200" dirty="0"/>
              <a:t>F 9:00-9:50 </a:t>
            </a:r>
          </a:p>
        </p:txBody>
      </p:sp>
    </p:spTree>
    <p:extLst>
      <p:ext uri="{BB962C8B-B14F-4D97-AF65-F5344CB8AC3E}">
        <p14:creationId xmlns:p14="http://schemas.microsoft.com/office/powerpoint/2010/main" val="166326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3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2781-4923-BA76-BC17-1C3F7A5BAF0D}"/>
              </a:ext>
            </a:extLst>
          </p:cNvPr>
          <p:cNvSpPr>
            <a:spLocks noGrp="1"/>
          </p:cNvSpPr>
          <p:nvPr>
            <p:ph type="title"/>
          </p:nvPr>
        </p:nvSpPr>
        <p:spPr>
          <a:xfrm>
            <a:off x="247650" y="457200"/>
            <a:ext cx="4524375" cy="2451100"/>
          </a:xfrm>
        </p:spPr>
        <p:txBody>
          <a:bodyPr>
            <a:normAutofit fontScale="90000"/>
          </a:bodyPr>
          <a:lstStyle/>
          <a:p>
            <a:r>
              <a:rPr lang="en-US" b="1" dirty="0"/>
              <a:t>Prof. Amanda McGee</a:t>
            </a:r>
            <a:br>
              <a:rPr lang="en-US" b="1" dirty="0"/>
            </a:br>
            <a:r>
              <a:rPr lang="en-US" b="1" dirty="0"/>
              <a:t>History 257</a:t>
            </a:r>
            <a:br>
              <a:rPr lang="en-US" b="1" dirty="0"/>
            </a:br>
            <a:r>
              <a:rPr lang="en-US" b="1" dirty="0"/>
              <a:t>Black Freedom in the Age of Emancipation</a:t>
            </a:r>
            <a:br>
              <a:rPr lang="en-US" b="1" dirty="0"/>
            </a:br>
            <a:r>
              <a:rPr lang="en-US" b="1" dirty="0"/>
              <a:t>TR 8:35 </a:t>
            </a:r>
            <a:r>
              <a:rPr lang="en-US" b="1"/>
              <a:t>– 9:50 </a:t>
            </a:r>
            <a:r>
              <a:rPr lang="en-US" b="1" dirty="0"/>
              <a:t>&amp;</a:t>
            </a:r>
            <a:br>
              <a:rPr lang="en-US" b="1" dirty="0"/>
            </a:br>
            <a:r>
              <a:rPr lang="en-US" b="1" dirty="0"/>
              <a:t>F 8:00 – 8:50</a:t>
            </a:r>
          </a:p>
        </p:txBody>
      </p:sp>
      <p:pic>
        <p:nvPicPr>
          <p:cNvPr id="6" name="Content Placeholder 5">
            <a:extLst>
              <a:ext uri="{FF2B5EF4-FFF2-40B4-BE49-F238E27FC236}">
                <a16:creationId xmlns:a16="http://schemas.microsoft.com/office/drawing/2014/main" id="{53BBF9B3-7182-F9B3-408D-5D58F200A602}"/>
              </a:ext>
            </a:extLst>
          </p:cNvPr>
          <p:cNvPicPr>
            <a:picLocks noGrp="1" noChangeAspect="1"/>
          </p:cNvPicPr>
          <p:nvPr>
            <p:ph idx="1"/>
          </p:nvPr>
        </p:nvPicPr>
        <p:blipFill>
          <a:blip r:embed="rId2"/>
          <a:stretch>
            <a:fillRect/>
          </a:stretch>
        </p:blipFill>
        <p:spPr>
          <a:xfrm>
            <a:off x="4847298" y="387626"/>
            <a:ext cx="7097051" cy="5481362"/>
          </a:xfrm>
          <a:prstGeom prst="rect">
            <a:avLst/>
          </a:prstGeom>
        </p:spPr>
      </p:pic>
      <p:sp>
        <p:nvSpPr>
          <p:cNvPr id="4" name="Text Placeholder 3">
            <a:extLst>
              <a:ext uri="{FF2B5EF4-FFF2-40B4-BE49-F238E27FC236}">
                <a16:creationId xmlns:a16="http://schemas.microsoft.com/office/drawing/2014/main" id="{937D6A14-B9F4-91EC-9721-7EFD2AA92F0D}"/>
              </a:ext>
            </a:extLst>
          </p:cNvPr>
          <p:cNvSpPr>
            <a:spLocks noGrp="1"/>
          </p:cNvSpPr>
          <p:nvPr>
            <p:ph type="body" sz="half" idx="2"/>
          </p:nvPr>
        </p:nvSpPr>
        <p:spPr>
          <a:xfrm>
            <a:off x="247650" y="3149600"/>
            <a:ext cx="4524375" cy="2719388"/>
          </a:xfrm>
        </p:spPr>
        <p:txBody>
          <a:bodyPr>
            <a:normAutofit fontScale="32500" lnSpcReduction="20000"/>
          </a:bodyPr>
          <a:lstStyle/>
          <a:p>
            <a:pPr fontAlgn="base"/>
            <a:endParaRPr lang="en-US" sz="3400" dirty="0"/>
          </a:p>
          <a:p>
            <a:pPr fontAlgn="base"/>
            <a:r>
              <a:rPr lang="en-US" sz="5500" dirty="0"/>
              <a:t>This is a comparative Atlantic World course that examines Black freedom/Black liberation movements from about 1500 to 1900. </a:t>
            </a:r>
          </a:p>
          <a:p>
            <a:pPr fontAlgn="base"/>
            <a:endParaRPr lang="en-US" sz="5500" dirty="0"/>
          </a:p>
          <a:p>
            <a:pPr fontAlgn="base"/>
            <a:r>
              <a:rPr lang="en-US" sz="5500" dirty="0"/>
              <a:t>It focuses on the histories, meanings, and legacies of the various types of black emancipation in the Atlantic World and the cultural technologies that enabled them.</a:t>
            </a:r>
          </a:p>
          <a:p>
            <a:br>
              <a:rPr lang="en-US" sz="5500" dirty="0"/>
            </a:br>
            <a:endParaRPr lang="en-US" sz="5500" dirty="0"/>
          </a:p>
        </p:txBody>
      </p:sp>
    </p:spTree>
    <p:extLst>
      <p:ext uri="{BB962C8B-B14F-4D97-AF65-F5344CB8AC3E}">
        <p14:creationId xmlns:p14="http://schemas.microsoft.com/office/powerpoint/2010/main" val="362894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B6EA-19E4-4CC3-B06A-C607F0099A34}"/>
              </a:ext>
            </a:extLst>
          </p:cNvPr>
          <p:cNvSpPr>
            <a:spLocks noGrp="1"/>
          </p:cNvSpPr>
          <p:nvPr>
            <p:ph type="title"/>
          </p:nvPr>
        </p:nvSpPr>
        <p:spPr>
          <a:xfrm>
            <a:off x="524256" y="491260"/>
            <a:ext cx="6729299" cy="1794738"/>
          </a:xfrm>
        </p:spPr>
        <p:txBody>
          <a:bodyPr vert="horz" lIns="91440" tIns="45720" rIns="91440" bIns="45720" rtlCol="0" anchor="ctr">
            <a:normAutofit fontScale="90000"/>
          </a:bodyPr>
          <a:lstStyle/>
          <a:p>
            <a:r>
              <a:rPr lang="en-US" sz="2000" kern="1200" dirty="0">
                <a:solidFill>
                  <a:srgbClr val="FFFFFF"/>
                </a:solidFill>
                <a:latin typeface="+mj-lt"/>
                <a:ea typeface="+mj-ea"/>
                <a:cs typeface="+mj-cs"/>
              </a:rPr>
              <a:t>This course explores major issues that led to the making of the modern United States.  It pays attention to social and intellectual currents, labor and business, immigration and ethnicity, race and gender, the development of reform and radical activities, war, Progressivism and the New Deal, women’s liberation and civil rights (Diversity)</a:t>
            </a:r>
            <a:br>
              <a:rPr lang="en-US" sz="1400" kern="1200" dirty="0">
                <a:solidFill>
                  <a:srgbClr val="FFFFFF"/>
                </a:solidFill>
                <a:latin typeface="+mj-lt"/>
                <a:ea typeface="+mj-ea"/>
                <a:cs typeface="+mj-cs"/>
              </a:rPr>
            </a:br>
            <a:r>
              <a:rPr lang="en-US" sz="1400" kern="1200" dirty="0">
                <a:solidFill>
                  <a:srgbClr val="FFFFFF"/>
                </a:solidFill>
                <a:latin typeface="+mj-lt"/>
                <a:ea typeface="+mj-ea"/>
                <a:cs typeface="+mj-cs"/>
              </a:rPr>
              <a:t>			</a:t>
            </a:r>
            <a:endParaRPr lang="en-US" sz="1400" b="1" kern="1200" dirty="0">
              <a:solidFill>
                <a:srgbClr val="FFFFFF"/>
              </a:solidFill>
              <a:latin typeface="+mj-lt"/>
              <a:ea typeface="+mj-ea"/>
              <a:cs typeface="+mj-cs"/>
            </a:endParaRPr>
          </a:p>
        </p:txBody>
      </p:sp>
      <p:pic>
        <p:nvPicPr>
          <p:cNvPr id="9" name="Content Placeholder 8">
            <a:extLst>
              <a:ext uri="{FF2B5EF4-FFF2-40B4-BE49-F238E27FC236}">
                <a16:creationId xmlns:a16="http://schemas.microsoft.com/office/drawing/2014/main" id="{9E3595C7-5666-404D-97D0-E409A9723CBA}"/>
              </a:ext>
            </a:extLst>
          </p:cNvPr>
          <p:cNvPicPr>
            <a:picLocks noChangeAspect="1"/>
          </p:cNvPicPr>
          <p:nvPr/>
        </p:nvPicPr>
        <p:blipFill rotWithShape="1">
          <a:blip r:embed="rId2"/>
          <a:srcRect l="24252" r="28074" b="-1"/>
          <a:stretch/>
        </p:blipFill>
        <p:spPr>
          <a:xfrm>
            <a:off x="327549" y="2454903"/>
            <a:ext cx="3442801" cy="4080254"/>
          </a:xfrm>
          <a:prstGeom prst="rect">
            <a:avLst/>
          </a:prstGeom>
        </p:spPr>
      </p:pic>
      <p:pic>
        <p:nvPicPr>
          <p:cNvPr id="11" name="Picture 10">
            <a:extLst>
              <a:ext uri="{FF2B5EF4-FFF2-40B4-BE49-F238E27FC236}">
                <a16:creationId xmlns:a16="http://schemas.microsoft.com/office/drawing/2014/main" id="{7AA8746B-BAD7-46CC-AC69-488E1294352C}"/>
              </a:ext>
            </a:extLst>
          </p:cNvPr>
          <p:cNvPicPr>
            <a:picLocks noChangeAspect="1"/>
          </p:cNvPicPr>
          <p:nvPr/>
        </p:nvPicPr>
        <p:blipFill rotWithShape="1">
          <a:blip r:embed="rId3"/>
          <a:srcRect t="2064" r="2" b="29769"/>
          <a:stretch/>
        </p:blipFill>
        <p:spPr>
          <a:xfrm rot="21600000">
            <a:off x="3942260" y="2454902"/>
            <a:ext cx="3442803" cy="1958184"/>
          </a:xfrm>
          <a:prstGeom prst="rect">
            <a:avLst/>
          </a:prstGeom>
        </p:spPr>
      </p:pic>
      <p:pic>
        <p:nvPicPr>
          <p:cNvPr id="5" name="Content Placeholder 4">
            <a:extLst>
              <a:ext uri="{FF2B5EF4-FFF2-40B4-BE49-F238E27FC236}">
                <a16:creationId xmlns:a16="http://schemas.microsoft.com/office/drawing/2014/main" id="{B5797AFF-0140-4581-9C48-9E076A5E3365}"/>
              </a:ext>
            </a:extLst>
          </p:cNvPr>
          <p:cNvPicPr>
            <a:picLocks noGrp="1" noChangeAspect="1"/>
          </p:cNvPicPr>
          <p:nvPr>
            <p:ph sz="half" idx="1"/>
          </p:nvPr>
        </p:nvPicPr>
        <p:blipFill rotWithShape="1">
          <a:blip r:embed="rId4"/>
          <a:srcRect t="3383" r="-3" b="19385"/>
          <a:stretch/>
        </p:blipFill>
        <p:spPr>
          <a:xfrm>
            <a:off x="3941061" y="4572285"/>
            <a:ext cx="3447288" cy="1956816"/>
          </a:xfrm>
          <a:prstGeom prst="rect">
            <a:avLst/>
          </a:prstGeom>
        </p:spPr>
      </p:pic>
      <p:sp>
        <p:nvSpPr>
          <p:cNvPr id="45"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A24CDEE9-F823-4244-AD6B-50F3BA902367}"/>
              </a:ext>
            </a:extLst>
          </p:cNvPr>
          <p:cNvSpPr>
            <a:spLocks noGrp="1"/>
          </p:cNvSpPr>
          <p:nvPr>
            <p:ph sz="half" idx="2"/>
          </p:nvPr>
        </p:nvSpPr>
        <p:spPr>
          <a:xfrm>
            <a:off x="7957973" y="763523"/>
            <a:ext cx="3511296" cy="5330952"/>
          </a:xfrm>
        </p:spPr>
        <p:txBody>
          <a:bodyPr vert="horz" lIns="91440" tIns="45720" rIns="91440" bIns="45720" rtlCol="0" anchor="ctr">
            <a:normAutofit/>
          </a:bodyPr>
          <a:lstStyle/>
          <a:p>
            <a:r>
              <a:rPr lang="en-US" sz="2200" dirty="0">
                <a:solidFill>
                  <a:srgbClr val="FFFFFF"/>
                </a:solidFill>
              </a:rPr>
              <a:t>History 112:  Building Modern America (US History since 1877)</a:t>
            </a:r>
          </a:p>
          <a:p>
            <a:r>
              <a:rPr lang="en-US" sz="2200" dirty="0">
                <a:solidFill>
                  <a:srgbClr val="FFFFFF"/>
                </a:solidFill>
              </a:rPr>
              <a:t>3 credits</a:t>
            </a:r>
          </a:p>
          <a:p>
            <a:r>
              <a:rPr lang="en-US" sz="2200" dirty="0">
                <a:solidFill>
                  <a:srgbClr val="FFFFFF"/>
                </a:solidFill>
              </a:rPr>
              <a:t>Prof. Michael Smith</a:t>
            </a:r>
          </a:p>
          <a:p>
            <a:r>
              <a:rPr lang="en-US" sz="2200" dirty="0">
                <a:solidFill>
                  <a:srgbClr val="FFFFFF"/>
                </a:solidFill>
              </a:rPr>
              <a:t>TR  8:35 am – 9:50 am</a:t>
            </a:r>
          </a:p>
        </p:txBody>
      </p:sp>
      <p:sp>
        <p:nvSpPr>
          <p:cNvPr id="3" name="TextBox 2">
            <a:extLst>
              <a:ext uri="{FF2B5EF4-FFF2-40B4-BE49-F238E27FC236}">
                <a16:creationId xmlns:a16="http://schemas.microsoft.com/office/drawing/2014/main" id="{8CE23526-0A19-BE43-9D3B-12356A3C5E7B}"/>
              </a:ext>
            </a:extLst>
          </p:cNvPr>
          <p:cNvSpPr txBox="1"/>
          <p:nvPr/>
        </p:nvSpPr>
        <p:spPr>
          <a:xfrm>
            <a:off x="3941061" y="6333420"/>
            <a:ext cx="3447288" cy="195681"/>
          </a:xfrm>
          <a:prstGeom prst="rect">
            <a:avLst/>
          </a:prstGeom>
          <a:solidFill>
            <a:srgbClr val="000000">
              <a:alpha val="50000"/>
            </a:srgbClr>
          </a:solidFill>
          <a:ln>
            <a:noFill/>
          </a:ln>
        </p:spPr>
        <p:txBody>
          <a:bodyPr wrap="square" rtlCol="0">
            <a:noAutofit/>
          </a:bodyPr>
          <a:lstStyle/>
          <a:p>
            <a:pPr algn="ctr">
              <a:spcAft>
                <a:spcPts val="600"/>
              </a:spcAft>
            </a:pPr>
            <a:r>
              <a:rPr lang="en-US" sz="800" b="1">
                <a:solidFill>
                  <a:srgbClr val="FFFFFF"/>
                </a:solidFill>
              </a:rPr>
              <a:t>HIST 112:  US History since 1877  </a:t>
            </a:r>
          </a:p>
          <a:p>
            <a:pPr algn="ctr">
              <a:spcAft>
                <a:spcPts val="600"/>
              </a:spcAft>
            </a:pPr>
            <a:r>
              <a:rPr lang="en-US" sz="800" b="1">
                <a:solidFill>
                  <a:srgbClr val="FFFFFF"/>
                </a:solidFill>
              </a:rPr>
              <a:t>Prof. Smith   MW 4-5:15</a:t>
            </a:r>
            <a:endParaRPr lang="en-US" sz="800">
              <a:solidFill>
                <a:srgbClr val="FFFFFF"/>
              </a:solidFill>
            </a:endParaRPr>
          </a:p>
        </p:txBody>
      </p:sp>
    </p:spTree>
    <p:extLst>
      <p:ext uri="{BB962C8B-B14F-4D97-AF65-F5344CB8AC3E}">
        <p14:creationId xmlns:p14="http://schemas.microsoft.com/office/powerpoint/2010/main" val="225892020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1092</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Georgia</vt:lpstr>
      <vt:lpstr>Wingdings</vt:lpstr>
      <vt:lpstr>Office Theme</vt:lpstr>
      <vt:lpstr>History Courses</vt:lpstr>
      <vt:lpstr>Modern Latin America  (HIST 234) M 3:00-3:50 &amp; TR 1:00-2:15   Professor Ablard</vt:lpstr>
      <vt:lpstr>History 380 A Global History of Lies Professor Ablard M 4:00 - 4:50 TR 3:00 - 4:15</vt:lpstr>
      <vt:lpstr>History 181:  Becoming Global: The World to 1500 Prof. Jason Freitag TR 1:00-2:15  &amp; W 3:00-3:50 </vt:lpstr>
      <vt:lpstr>Prof. Freitag  HIST 223 The British Empire TR 3:00-4:15 &amp; W 4:00-4:50</vt:lpstr>
      <vt:lpstr>History 101: Before Europe:  Cultures of the Premodern West 3 credits  Prof. Klemm    MW 10:00 - 11:15  or MW 2:00 - 3:15</vt:lpstr>
      <vt:lpstr>Prof. Amanda McGee</vt:lpstr>
      <vt:lpstr>Prof. Amanda McGee History 257 Black Freedom in the Age of Emancipation TR 8:35 – 9:50 &amp; F 8:00 – 8:50</vt:lpstr>
      <vt:lpstr>This course explores major issues that led to the making of the modern United States.  It pays attention to social and intellectual currents, labor and business, immigration and ethnicity, race and gender, the development of reform and radical activities, war, Progressivism and the New Deal, women’s liberation and civil rights (Diversity)    </vt:lpstr>
      <vt:lpstr>HIST 45000 Seminar and Capstone:  Energy in World History (4 cr) Prof. Smith, MW 10-11:15, F 10-10:50</vt:lpstr>
      <vt:lpstr>Prof. Michael Trotti HIST 177 (1 credit)   Voting:  U.S. Elections in Historical Context   R 8:35 – 09:50 </vt:lpstr>
      <vt:lpstr>History 209:  Workers in American History:   The Story of Immigration, Race, and Class  MW 8:35 – 9:50      &amp;     F 9:00 - 9:50 pm Prof. Michael Trotti</vt:lpstr>
      <vt:lpstr>History 307   Prof. Michael Trotti   MW, 2:00-3:15    &amp;     F, 2:00-2:50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Course Slides</dc:title>
  <dc:creator>Pearl Ponce</dc:creator>
  <cp:lastModifiedBy>Penny Bogardus</cp:lastModifiedBy>
  <cp:revision>106</cp:revision>
  <dcterms:created xsi:type="dcterms:W3CDTF">2020-10-16T16:10:13Z</dcterms:created>
  <dcterms:modified xsi:type="dcterms:W3CDTF">2026-03-18T19:11:06Z</dcterms:modified>
</cp:coreProperties>
</file>